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81" r:id="rId24"/>
    <p:sldId id="280" r:id="rId25"/>
    <p:sldId id="282" r:id="rId26"/>
    <p:sldId id="284" r:id="rId27"/>
    <p:sldId id="285" r:id="rId28"/>
    <p:sldId id="286" r:id="rId29"/>
    <p:sldId id="287" r:id="rId30"/>
    <p:sldId id="283" r:id="rId31"/>
    <p:sldId id="288" r:id="rId32"/>
    <p:sldId id="289" r:id="rId33"/>
    <p:sldId id="290" r:id="rId34"/>
    <p:sldId id="291" r:id="rId35"/>
  </p:sldIdLst>
  <p:sldSz cx="12192000" cy="6858000"/>
  <p:notesSz cx="7010400" cy="9296400"/>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7BDE73-C473-40DE-9F06-6035797D87FD}"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917BC-195B-4533-BD02-084BD25CBB9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456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BDE73-C473-40DE-9F06-6035797D87FD}"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917BC-195B-4533-BD02-084BD25CBB9E}" type="slidenum">
              <a:rPr lang="en-US" smtClean="0"/>
              <a:t>‹#›</a:t>
            </a:fld>
            <a:endParaRPr lang="en-US"/>
          </a:p>
        </p:txBody>
      </p:sp>
    </p:spTree>
    <p:extLst>
      <p:ext uri="{BB962C8B-B14F-4D97-AF65-F5344CB8AC3E}">
        <p14:creationId xmlns:p14="http://schemas.microsoft.com/office/powerpoint/2010/main" val="21379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BDE73-C473-40DE-9F06-6035797D87FD}"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917BC-195B-4533-BD02-084BD25CBB9E}" type="slidenum">
              <a:rPr lang="en-US" smtClean="0"/>
              <a:t>‹#›</a:t>
            </a:fld>
            <a:endParaRPr lang="en-US"/>
          </a:p>
        </p:txBody>
      </p:sp>
    </p:spTree>
    <p:extLst>
      <p:ext uri="{BB962C8B-B14F-4D97-AF65-F5344CB8AC3E}">
        <p14:creationId xmlns:p14="http://schemas.microsoft.com/office/powerpoint/2010/main" val="243434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BDE73-C473-40DE-9F06-6035797D87FD}"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917BC-195B-4533-BD02-084BD25CBB9E}" type="slidenum">
              <a:rPr lang="en-US" smtClean="0"/>
              <a:t>‹#›</a:t>
            </a:fld>
            <a:endParaRPr lang="en-US"/>
          </a:p>
        </p:txBody>
      </p:sp>
    </p:spTree>
    <p:extLst>
      <p:ext uri="{BB962C8B-B14F-4D97-AF65-F5344CB8AC3E}">
        <p14:creationId xmlns:p14="http://schemas.microsoft.com/office/powerpoint/2010/main" val="4242516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7BDE73-C473-40DE-9F06-6035797D87FD}"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917BC-195B-4533-BD02-084BD25CBB9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87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7BDE73-C473-40DE-9F06-6035797D87FD}"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917BC-195B-4533-BD02-084BD25CBB9E}" type="slidenum">
              <a:rPr lang="en-US" smtClean="0"/>
              <a:t>‹#›</a:t>
            </a:fld>
            <a:endParaRPr lang="en-US"/>
          </a:p>
        </p:txBody>
      </p:sp>
    </p:spTree>
    <p:extLst>
      <p:ext uri="{BB962C8B-B14F-4D97-AF65-F5344CB8AC3E}">
        <p14:creationId xmlns:p14="http://schemas.microsoft.com/office/powerpoint/2010/main" val="317792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7BDE73-C473-40DE-9F06-6035797D87FD}" type="datetimeFigureOut">
              <a:rPr lang="en-US" smtClean="0"/>
              <a:t>9/18/2023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917BC-195B-4533-BD02-084BD25CBB9E}" type="slidenum">
              <a:rPr lang="en-US" smtClean="0"/>
              <a:t>‹#›</a:t>
            </a:fld>
            <a:endParaRPr lang="en-US"/>
          </a:p>
        </p:txBody>
      </p:sp>
    </p:spTree>
    <p:extLst>
      <p:ext uri="{BB962C8B-B14F-4D97-AF65-F5344CB8AC3E}">
        <p14:creationId xmlns:p14="http://schemas.microsoft.com/office/powerpoint/2010/main" val="305926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7BDE73-C473-40DE-9F06-6035797D87FD}" type="datetimeFigureOut">
              <a:rPr lang="en-US" smtClean="0"/>
              <a:t>9/18/2023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917BC-195B-4533-BD02-084BD25CBB9E}" type="slidenum">
              <a:rPr lang="en-US" smtClean="0"/>
              <a:t>‹#›</a:t>
            </a:fld>
            <a:endParaRPr lang="en-US"/>
          </a:p>
        </p:txBody>
      </p:sp>
    </p:spTree>
    <p:extLst>
      <p:ext uri="{BB962C8B-B14F-4D97-AF65-F5344CB8AC3E}">
        <p14:creationId xmlns:p14="http://schemas.microsoft.com/office/powerpoint/2010/main" val="320843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7BDE73-C473-40DE-9F06-6035797D87FD}" type="datetimeFigureOut">
              <a:rPr lang="en-US" smtClean="0"/>
              <a:t>9/18/2023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F5917BC-195B-4533-BD02-084BD25CBB9E}" type="slidenum">
              <a:rPr lang="en-US" smtClean="0"/>
              <a:t>‹#›</a:t>
            </a:fld>
            <a:endParaRPr lang="en-US"/>
          </a:p>
        </p:txBody>
      </p:sp>
    </p:spTree>
    <p:extLst>
      <p:ext uri="{BB962C8B-B14F-4D97-AF65-F5344CB8AC3E}">
        <p14:creationId xmlns:p14="http://schemas.microsoft.com/office/powerpoint/2010/main" val="2343308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B7BDE73-C473-40DE-9F06-6035797D87FD}" type="datetimeFigureOut">
              <a:rPr lang="en-US" smtClean="0"/>
              <a:t>9/18/2023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917BC-195B-4533-BD02-084BD25CBB9E}" type="slidenum">
              <a:rPr lang="en-US" smtClean="0"/>
              <a:t>‹#›</a:t>
            </a:fld>
            <a:endParaRPr lang="en-US"/>
          </a:p>
        </p:txBody>
      </p:sp>
    </p:spTree>
    <p:extLst>
      <p:ext uri="{BB962C8B-B14F-4D97-AF65-F5344CB8AC3E}">
        <p14:creationId xmlns:p14="http://schemas.microsoft.com/office/powerpoint/2010/main" val="565059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7BDE73-C473-40DE-9F06-6035797D87FD}"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917BC-195B-4533-BD02-084BD25CBB9E}" type="slidenum">
              <a:rPr lang="en-US" smtClean="0"/>
              <a:t>‹#›</a:t>
            </a:fld>
            <a:endParaRPr lang="en-US"/>
          </a:p>
        </p:txBody>
      </p:sp>
    </p:spTree>
    <p:extLst>
      <p:ext uri="{BB962C8B-B14F-4D97-AF65-F5344CB8AC3E}">
        <p14:creationId xmlns:p14="http://schemas.microsoft.com/office/powerpoint/2010/main" val="470216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i="0" u="none"/>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B7BDE73-C473-40DE-9F06-6035797D87FD}" type="datetimeFigureOut">
              <a:rPr lang="en-US" smtClean="0"/>
              <a:t>9/18/2023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5917BC-195B-4533-BD02-084BD25CBB9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5934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b="0" i="0" u="none"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FAA425-324F-4001-BA37-C647C5601C86}"/>
              </a:ext>
            </a:extLst>
          </p:cNvPr>
          <p:cNvSpPr>
            <a:spLocks noGrp="1"/>
          </p:cNvSpPr>
          <p:nvPr>
            <p:ph type="ctrTitle"/>
          </p:nvPr>
        </p:nvSpPr>
        <p:spPr/>
        <p:txBody>
          <a:bodyPr>
            <a:normAutofit/>
          </a:bodyPr>
          <a:lstStyle/>
          <a:p>
            <a:pPr algn="ctr"/>
            <a:r>
              <a:rPr lang="en-US" dirty="0"/>
              <a:t>Decision Tree Classifier</a:t>
            </a:r>
            <a:br>
              <a:rPr lang="en-US" dirty="0"/>
            </a:br>
            <a:r>
              <a:rPr lang="en-US" sz="3600" dirty="0"/>
              <a:t>(Introduction, </a:t>
            </a:r>
            <a:r>
              <a:rPr lang="en-US" sz="3600"/>
              <a:t>ID3 Algorithm)</a:t>
            </a:r>
            <a:r>
              <a:rPr lang="en-US" sz="3600" dirty="0"/>
              <a:t/>
            </a:r>
            <a:br>
              <a:rPr lang="en-US" sz="3600" dirty="0"/>
            </a:br>
            <a:r>
              <a:rPr lang="en-US" sz="3600" dirty="0"/>
              <a:t/>
            </a:r>
            <a:br>
              <a:rPr lang="en-US" sz="3600" dirty="0"/>
            </a:br>
            <a:endParaRPr lang="en-US" dirty="0"/>
          </a:p>
        </p:txBody>
      </p:sp>
      <p:sp>
        <p:nvSpPr>
          <p:cNvPr id="3" name="Subtitle 2">
            <a:extLst>
              <a:ext uri="{FF2B5EF4-FFF2-40B4-BE49-F238E27FC236}">
                <a16:creationId xmlns:a16="http://schemas.microsoft.com/office/drawing/2014/main" xmlns="" id="{3B162777-652D-49A9-B9C4-A8CA7CF9C9D7}"/>
              </a:ext>
            </a:extLst>
          </p:cNvPr>
          <p:cNvSpPr>
            <a:spLocks noGrp="1"/>
          </p:cNvSpPr>
          <p:nvPr>
            <p:ph type="subTitle" idx="1"/>
          </p:nvPr>
        </p:nvSpPr>
        <p:spPr/>
        <p:txBody>
          <a:bodyPr>
            <a:normAutofit fontScale="85000" lnSpcReduction="20000"/>
          </a:bodyPr>
          <a:lstStyle/>
          <a:p>
            <a:pPr algn="r"/>
            <a:r>
              <a:rPr lang="en-US" b="1" cap="none" dirty="0">
                <a:solidFill>
                  <a:schemeClr val="tx1"/>
                </a:solidFill>
              </a:rPr>
              <a:t>Dr</a:t>
            </a:r>
            <a:r>
              <a:rPr lang="en-US" b="1" dirty="0">
                <a:solidFill>
                  <a:schemeClr val="tx1"/>
                </a:solidFill>
              </a:rPr>
              <a:t>. Jasmeet </a:t>
            </a:r>
            <a:r>
              <a:rPr lang="en-US" b="1" dirty="0" err="1">
                <a:solidFill>
                  <a:schemeClr val="tx1"/>
                </a:solidFill>
              </a:rPr>
              <a:t>singh</a:t>
            </a:r>
            <a:endParaRPr lang="en-US" b="1" dirty="0">
              <a:solidFill>
                <a:schemeClr val="tx1"/>
              </a:solidFill>
            </a:endParaRPr>
          </a:p>
          <a:p>
            <a:pPr algn="r"/>
            <a:r>
              <a:rPr lang="en-US" b="1" dirty="0">
                <a:solidFill>
                  <a:schemeClr val="tx1"/>
                </a:solidFill>
              </a:rPr>
              <a:t>Assistant Professor, CSED</a:t>
            </a:r>
          </a:p>
          <a:p>
            <a:pPr algn="r"/>
            <a:r>
              <a:rPr lang="en-US" b="1" dirty="0">
                <a:solidFill>
                  <a:schemeClr val="tx1"/>
                </a:solidFill>
              </a:rPr>
              <a:t>TIET, Patiala</a:t>
            </a:r>
          </a:p>
          <a:p>
            <a:endParaRPr lang="en-US" dirty="0"/>
          </a:p>
        </p:txBody>
      </p:sp>
    </p:spTree>
    <p:extLst>
      <p:ext uri="{BB962C8B-B14F-4D97-AF65-F5344CB8AC3E}">
        <p14:creationId xmlns:p14="http://schemas.microsoft.com/office/powerpoint/2010/main" val="4144358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B03C8E-14DD-465A-98EE-1D80035F0695}"/>
              </a:ext>
            </a:extLst>
          </p:cNvPr>
          <p:cNvSpPr>
            <a:spLocks noGrp="1"/>
          </p:cNvSpPr>
          <p:nvPr>
            <p:ph type="title"/>
          </p:nvPr>
        </p:nvSpPr>
        <p:spPr/>
        <p:txBody>
          <a:bodyPr/>
          <a:lstStyle/>
          <a:p>
            <a:r>
              <a:rPr lang="en-US" dirty="0"/>
              <a:t>Information Gain </a:t>
            </a:r>
          </a:p>
        </p:txBody>
      </p:sp>
      <p:sp>
        <p:nvSpPr>
          <p:cNvPr id="3" name="Content Placeholder 2">
            <a:extLst>
              <a:ext uri="{FF2B5EF4-FFF2-40B4-BE49-F238E27FC236}">
                <a16:creationId xmlns:a16="http://schemas.microsoft.com/office/drawing/2014/main" xmlns="" id="{E3D8DBF3-4E8C-4D69-A6AF-69C3D15A0B08}"/>
              </a:ext>
            </a:extLst>
          </p:cNvPr>
          <p:cNvSpPr>
            <a:spLocks noGrp="1"/>
          </p:cNvSpPr>
          <p:nvPr>
            <p:ph idx="1"/>
          </p:nvPr>
        </p:nvSpPr>
        <p:spPr>
          <a:xfrm>
            <a:off x="1097279" y="1845733"/>
            <a:ext cx="10494645" cy="4431241"/>
          </a:xfrm>
        </p:spPr>
        <p:txBody>
          <a:bodyPr>
            <a:noAutofit/>
          </a:bodyPr>
          <a:lstStyle/>
          <a:p>
            <a:pPr algn="just">
              <a:lnSpc>
                <a:spcPct val="80000"/>
              </a:lnSpc>
              <a:buFont typeface="Wingdings" panose="05000000000000000000" pitchFamily="2" charset="2"/>
              <a:buChar char="§"/>
            </a:pPr>
            <a:r>
              <a:rPr lang="en-US" b="0" i="0" dirty="0">
                <a:solidFill>
                  <a:srgbClr val="292929"/>
                </a:solidFill>
                <a:effectLst/>
                <a:latin typeface="Times New Roman" panose="02020603050405020304" pitchFamily="18" charset="0"/>
                <a:cs typeface="Times New Roman" panose="02020603050405020304" pitchFamily="18" charset="0"/>
              </a:rPr>
              <a:t> In a decision tree building process, two important decisions are to be made </a:t>
            </a:r>
          </a:p>
          <a:p>
            <a:pPr lvl="1" algn="just">
              <a:lnSpc>
                <a:spcPct val="80000"/>
              </a:lnSpc>
              <a:buFont typeface="Wingdings" panose="05000000000000000000" pitchFamily="2" charset="2"/>
              <a:buChar char="Ø"/>
            </a:pPr>
            <a:r>
              <a:rPr lang="en-US" sz="1600" b="0" i="0" dirty="0">
                <a:solidFill>
                  <a:srgbClr val="292929"/>
                </a:solidFill>
                <a:effectLst/>
                <a:latin typeface="Times New Roman" panose="02020603050405020304" pitchFamily="18" charset="0"/>
                <a:cs typeface="Times New Roman" panose="02020603050405020304" pitchFamily="18" charset="0"/>
              </a:rPr>
              <a:t>what is the best split(s) </a:t>
            </a:r>
          </a:p>
          <a:p>
            <a:pPr lvl="1" algn="just">
              <a:lnSpc>
                <a:spcPct val="80000"/>
              </a:lnSpc>
              <a:buFont typeface="Wingdings" panose="05000000000000000000" pitchFamily="2" charset="2"/>
              <a:buChar char="Ø"/>
            </a:pPr>
            <a:r>
              <a:rPr lang="en-US" sz="1600" b="0" i="0" dirty="0">
                <a:solidFill>
                  <a:srgbClr val="292929"/>
                </a:solidFill>
                <a:effectLst/>
                <a:latin typeface="Times New Roman" panose="02020603050405020304" pitchFamily="18" charset="0"/>
                <a:cs typeface="Times New Roman" panose="02020603050405020304" pitchFamily="18" charset="0"/>
              </a:rPr>
              <a:t> and which is the best variable to split a node.</a:t>
            </a:r>
          </a:p>
          <a:p>
            <a:pPr algn="just">
              <a:lnSpc>
                <a:spcPct val="80000"/>
              </a:lnSpc>
              <a:buFont typeface="Wingdings" panose="05000000000000000000" pitchFamily="2" charset="2"/>
              <a:buChar char="§"/>
            </a:pPr>
            <a:r>
              <a:rPr lang="en-US" b="0" i="0" dirty="0">
                <a:solidFill>
                  <a:srgbClr val="292929"/>
                </a:solidFill>
                <a:effectLst/>
                <a:latin typeface="Times New Roman" panose="02020603050405020304" pitchFamily="18" charset="0"/>
                <a:cs typeface="Times New Roman" panose="02020603050405020304" pitchFamily="18" charset="0"/>
              </a:rPr>
              <a:t> Information Gain criteria helps in making these decisions. </a:t>
            </a:r>
          </a:p>
          <a:p>
            <a:pPr algn="just">
              <a:lnSpc>
                <a:spcPct val="80000"/>
              </a:lnSpc>
              <a:buFont typeface="Wingdings" panose="05000000000000000000" pitchFamily="2" charset="2"/>
              <a:buChar char="§"/>
            </a:pPr>
            <a:r>
              <a:rPr lang="en-US" b="0" i="0" dirty="0">
                <a:solidFill>
                  <a:srgbClr val="292929"/>
                </a:solidFill>
                <a:effectLst/>
                <a:latin typeface="Times New Roman" panose="02020603050405020304" pitchFamily="18" charset="0"/>
                <a:cs typeface="Times New Roman" panose="02020603050405020304" pitchFamily="18" charset="0"/>
              </a:rPr>
              <a:t>We need to calculate Entropy of Parent and Child Nodes for calculating the information gain due to the split. </a:t>
            </a:r>
          </a:p>
          <a:p>
            <a:pPr algn="just">
              <a:lnSpc>
                <a:spcPct val="80000"/>
              </a:lnSpc>
              <a:buFont typeface="Wingdings" panose="05000000000000000000" pitchFamily="2" charset="2"/>
              <a:buChar char="§"/>
            </a:pPr>
            <a:r>
              <a:rPr lang="en-US" dirty="0">
                <a:solidFill>
                  <a:srgbClr val="292929"/>
                </a:solidFill>
                <a:latin typeface="Times New Roman" panose="02020603050405020304" pitchFamily="18" charset="0"/>
                <a:cs typeface="Times New Roman" panose="02020603050405020304" pitchFamily="18" charset="0"/>
              </a:rPr>
              <a:t>T</a:t>
            </a:r>
            <a:r>
              <a:rPr lang="en-US" b="0" i="0" dirty="0">
                <a:solidFill>
                  <a:srgbClr val="292929"/>
                </a:solidFill>
                <a:effectLst/>
                <a:latin typeface="Times New Roman" panose="02020603050405020304" pitchFamily="18" charset="0"/>
                <a:cs typeface="Times New Roman" panose="02020603050405020304" pitchFamily="18" charset="0"/>
              </a:rPr>
              <a:t>he concept of Information Gain is based on:</a:t>
            </a:r>
          </a:p>
          <a:p>
            <a:pPr algn="just">
              <a:lnSpc>
                <a:spcPct val="80000"/>
              </a:lnSpc>
            </a:pPr>
            <a:r>
              <a:rPr lang="en-US" b="0" i="1" dirty="0">
                <a:solidFill>
                  <a:srgbClr val="292929"/>
                </a:solidFill>
                <a:effectLst/>
                <a:latin typeface="Times New Roman" panose="02020603050405020304" pitchFamily="18" charset="0"/>
                <a:cs typeface="Times New Roman" panose="02020603050405020304" pitchFamily="18" charset="0"/>
              </a:rPr>
              <a:t>The more we know about a topic, the less new information you are apt to get about it. To be more concise: If you know an event is very probable, it is no surprise when it happens, that is, it gives us little information that it actually happened.</a:t>
            </a:r>
          </a:p>
          <a:p>
            <a:pPr algn="just">
              <a:lnSpc>
                <a:spcPct val="80000"/>
              </a:lnSpc>
              <a:buFont typeface="Wingdings" panose="05000000000000000000" pitchFamily="2" charset="2"/>
              <a:buChar char="§"/>
            </a:pPr>
            <a:r>
              <a:rPr lang="en-US" i="1" dirty="0">
                <a:solidFill>
                  <a:srgbClr val="292929"/>
                </a:solidFill>
                <a:latin typeface="Times New Roman" panose="02020603050405020304" pitchFamily="18" charset="0"/>
                <a:cs typeface="Times New Roman" panose="02020603050405020304" pitchFamily="18" charset="0"/>
              </a:rPr>
              <a:t> </a:t>
            </a:r>
            <a:r>
              <a:rPr lang="en-US" dirty="0">
                <a:solidFill>
                  <a:srgbClr val="292929"/>
                </a:solidFill>
                <a:latin typeface="Times New Roman" panose="02020603050405020304" pitchFamily="18" charset="0"/>
                <a:cs typeface="Times New Roman" panose="02020603050405020304" pitchFamily="18" charset="0"/>
              </a:rPr>
              <a:t>T</a:t>
            </a:r>
            <a:r>
              <a:rPr lang="en-US" b="0" i="0" dirty="0">
                <a:solidFill>
                  <a:srgbClr val="292929"/>
                </a:solidFill>
                <a:effectLst/>
                <a:latin typeface="Times New Roman" panose="02020603050405020304" pitchFamily="18" charset="0"/>
                <a:cs typeface="Times New Roman" panose="02020603050405020304" pitchFamily="18" charset="0"/>
              </a:rPr>
              <a:t>he amount of information gained is inversely proportional to the probability of an event happening.</a:t>
            </a:r>
          </a:p>
          <a:p>
            <a:pPr algn="just">
              <a:lnSpc>
                <a:spcPct val="80000"/>
              </a:lnSpc>
              <a:buFont typeface="Wingdings" panose="05000000000000000000" pitchFamily="2" charset="2"/>
              <a:buChar char="§"/>
            </a:pPr>
            <a:r>
              <a:rPr lang="en-US" b="0" i="0" dirty="0">
                <a:solidFill>
                  <a:srgbClr val="292929"/>
                </a:solidFill>
                <a:effectLst/>
                <a:latin typeface="Times New Roman" panose="02020603050405020304" pitchFamily="18" charset="0"/>
                <a:cs typeface="Times New Roman" panose="02020603050405020304" pitchFamily="18" charset="0"/>
              </a:rPr>
              <a:t> We can also say that as the Entropy increases the information gain decreases. This is because Entropy refers to the probability of an event.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275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175EA5-AC8A-40E0-A864-192FCC53FEC9}"/>
              </a:ext>
            </a:extLst>
          </p:cNvPr>
          <p:cNvSpPr>
            <a:spLocks noGrp="1"/>
          </p:cNvSpPr>
          <p:nvPr>
            <p:ph type="title"/>
          </p:nvPr>
        </p:nvSpPr>
        <p:spPr/>
        <p:txBody>
          <a:bodyPr/>
          <a:lstStyle/>
          <a:p>
            <a:r>
              <a:rPr lang="en-US" dirty="0"/>
              <a:t>Information Gain (</a:t>
            </a:r>
            <a:r>
              <a:rPr lang="en-US" dirty="0" err="1"/>
              <a:t>Contd</a:t>
            </a:r>
            <a:r>
              <a:rPr lang="en-US"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72C71A3D-593C-428B-8453-321D6183958B}"/>
                  </a:ext>
                </a:extLst>
              </p:cNvPr>
              <p:cNvSpPr>
                <a:spLocks noGrp="1"/>
              </p:cNvSpPr>
              <p:nvPr>
                <p:ph idx="1"/>
              </p:nvPr>
            </p:nvSpPr>
            <p:spPr/>
            <p:txBody>
              <a:bodyPr>
                <a:noAutofit/>
              </a:bodyPr>
              <a:lstStyle/>
              <a:p>
                <a:pPr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a:t>
                </a:r>
                <a:r>
                  <a:rPr lang="en-US" sz="2000" b="0" i="0" dirty="0">
                    <a:solidFill>
                      <a:srgbClr val="000000"/>
                    </a:solidFill>
                    <a:effectLst/>
                    <a:latin typeface="Lato"/>
                  </a:rPr>
                  <a:t>Information Gain = Entropy of Parent – sum (weighted % * Entropy of Child)</a:t>
                </a:r>
              </a:p>
              <a:p>
                <a:pPr algn="l"/>
                <a:r>
                  <a:rPr lang="en-US" sz="2000" b="0" i="0" dirty="0">
                    <a:solidFill>
                      <a:srgbClr val="000000"/>
                    </a:solidFill>
                    <a:effectLst/>
                    <a:latin typeface="Lato"/>
                  </a:rPr>
                  <a:t>Weighted % = Number of observations in particular child/sum (observations in all</a:t>
                </a:r>
              </a:p>
              <a:p>
                <a:pPr algn="l"/>
                <a:r>
                  <a:rPr lang="en-US" sz="2000" b="0" i="0" dirty="0">
                    <a:solidFill>
                      <a:srgbClr val="000000"/>
                    </a:solidFill>
                    <a:effectLst/>
                    <a:latin typeface="Lato"/>
                  </a:rPr>
                  <a:t>  child nodes)</a:t>
                </a:r>
                <a:endParaRPr lang="en-US" sz="2400" dirty="0">
                  <a:latin typeface="Times New Roman" panose="02020603050405020304" pitchFamily="18" charset="0"/>
                  <a:cs typeface="Times New Roman" panose="02020603050405020304" pitchFamily="18" charset="0"/>
                </a:endParaRPr>
              </a:p>
              <a:p>
                <a:pPr>
                  <a:spcBef>
                    <a:spcPts val="300"/>
                  </a:spcBef>
                  <a:spcAft>
                    <a:spcPts val="100"/>
                  </a:spcAf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In particular, </a:t>
                </a:r>
                <a:r>
                  <a:rPr lang="en-US" sz="2400" b="0" i="0" dirty="0">
                    <a:solidFill>
                      <a:srgbClr val="292929"/>
                    </a:solidFill>
                    <a:effectLst/>
                    <a:latin typeface="Times New Roman" panose="02020603050405020304" pitchFamily="18" charset="0"/>
                    <a:cs typeface="Times New Roman" panose="02020603050405020304" pitchFamily="18" charset="0"/>
                  </a:rPr>
                  <a:t>Information Gain for a feature column </a:t>
                </a:r>
                <a:r>
                  <a:rPr lang="en-US" sz="2400" b="1" i="0" dirty="0">
                    <a:solidFill>
                      <a:srgbClr val="292929"/>
                    </a:solidFill>
                    <a:effectLst/>
                    <a:latin typeface="Times New Roman" panose="02020603050405020304" pitchFamily="18" charset="0"/>
                    <a:cs typeface="Times New Roman" panose="02020603050405020304" pitchFamily="18" charset="0"/>
                  </a:rPr>
                  <a:t>A </a:t>
                </a:r>
                <a:r>
                  <a:rPr lang="en-US" sz="2400" b="0" i="0" dirty="0">
                    <a:solidFill>
                      <a:srgbClr val="292929"/>
                    </a:solidFill>
                    <a:effectLst/>
                    <a:latin typeface="Times New Roman" panose="02020603050405020304" pitchFamily="18" charset="0"/>
                    <a:cs typeface="Times New Roman" panose="02020603050405020304" pitchFamily="18" charset="0"/>
                  </a:rPr>
                  <a:t>is calculated as:</a:t>
                </a:r>
                <a:endParaRPr lang="en-US" sz="2400" dirty="0">
                  <a:solidFill>
                    <a:srgbClr val="292929"/>
                  </a:solidFill>
                  <a:latin typeface="Times New Roman" panose="02020603050405020304" pitchFamily="18" charset="0"/>
                  <a:cs typeface="Times New Roman" panose="02020603050405020304" pitchFamily="18" charset="0"/>
                </a:endParaRPr>
              </a:p>
              <a:p>
                <a:pPr marL="0" indent="0">
                  <a:spcBef>
                    <a:spcPts val="300"/>
                  </a:spcBef>
                  <a:spcAft>
                    <a:spcPts val="1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𝐼𝑛𝑓𝑜𝑟𝑚𝑎𝑡𝑖𝑜𝑛</m:t>
                      </m:r>
                      <m:r>
                        <a:rPr lang="en-US" sz="2400" b="0" i="1" smtClean="0">
                          <a:latin typeface="Cambria Math" panose="02040503050406030204" pitchFamily="18" charset="0"/>
                        </a:rPr>
                        <m:t> </m:t>
                      </m:r>
                      <m:r>
                        <a:rPr lang="en-US" sz="2400" b="0" i="1" smtClean="0">
                          <a:latin typeface="Cambria Math" panose="02040503050406030204" pitchFamily="18" charset="0"/>
                        </a:rPr>
                        <m:t>𝐺𝑎𝑖𝑛</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b="0" i="1" smtClean="0">
                          <a:latin typeface="Cambria Math" panose="02040503050406030204" pitchFamily="18" charset="0"/>
                        </a:rPr>
                        <m:t>𝐸𝑛𝑡𝑟𝑜𝑝𝑦</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𝑣</m:t>
                          </m:r>
                          <m:r>
                            <a:rPr lang="en-US" sz="2400" b="0" i="1" smtClean="0">
                              <a:latin typeface="Cambria Math" panose="02040503050406030204" pitchFamily="18" charset="0"/>
                            </a:rPr>
                            <m:t>=1</m:t>
                          </m:r>
                        </m:sub>
                        <m:sup>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sup>
                        <m:e>
                          <m:f>
                            <m:fPr>
                              <m:ctrlPr>
                                <a:rPr lang="en-US" sz="2400" b="0" i="1" smtClean="0">
                                  <a:latin typeface="Cambria Math" panose="02040503050406030204" pitchFamily="18" charset="0"/>
                                </a:rPr>
                              </m:ctrlPr>
                            </m:fPr>
                            <m:num>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𝑣</m:t>
                                      </m:r>
                                    </m:sub>
                                  </m:sSub>
                                </m:e>
                              </m:d>
                            </m:num>
                            <m:den>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den>
                          </m:f>
                          <m:r>
                            <a:rPr lang="en-US" sz="2400" b="0" i="1" smtClean="0">
                              <a:latin typeface="Cambria Math" panose="02040503050406030204" pitchFamily="18" charset="0"/>
                            </a:rPr>
                            <m:t>𝐸𝑛𝑡𝑟𝑜𝑝𝑦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e>
                      </m:nary>
                    </m:oMath>
                  </m:oMathPara>
                </a14:m>
                <a:endParaRPr lang="en-US" sz="2400" dirty="0">
                  <a:latin typeface="Times New Roman" panose="02020603050405020304" pitchFamily="18" charset="0"/>
                  <a:cs typeface="Times New Roman" panose="02020603050405020304" pitchFamily="18" charset="0"/>
                </a:endParaRPr>
              </a:p>
              <a:p>
                <a:pPr marL="0" indent="0">
                  <a:spcBef>
                    <a:spcPts val="300"/>
                  </a:spcBef>
                  <a:spcAft>
                    <a:spcPts val="100"/>
                  </a:spcAft>
                  <a:buNone/>
                </a:pPr>
                <a:r>
                  <a:rPr lang="en-US" sz="2400" b="0" i="0" dirty="0">
                    <a:solidFill>
                      <a:srgbClr val="292929"/>
                    </a:solidFill>
                    <a:effectLst/>
                    <a:latin typeface="Times New Roman" panose="02020603050405020304" pitchFamily="18" charset="0"/>
                    <a:cs typeface="Times New Roman" panose="02020603050405020304" pitchFamily="18" charset="0"/>
                  </a:rPr>
                  <a:t>where </a:t>
                </a:r>
                <a:r>
                  <a:rPr lang="en-US" sz="2400" b="1" i="0" dirty="0">
                    <a:solidFill>
                      <a:srgbClr val="292929"/>
                    </a:solidFill>
                    <a:effectLst/>
                    <a:latin typeface="Times New Roman" panose="02020603050405020304" pitchFamily="18" charset="0"/>
                    <a:cs typeface="Times New Roman" panose="02020603050405020304" pitchFamily="18" charset="0"/>
                  </a:rPr>
                  <a:t>Sᵥ </a:t>
                </a:r>
                <a:r>
                  <a:rPr lang="en-US" sz="2400" b="0" i="0" dirty="0">
                    <a:solidFill>
                      <a:srgbClr val="292929"/>
                    </a:solidFill>
                    <a:effectLst/>
                    <a:latin typeface="Times New Roman" panose="02020603050405020304" pitchFamily="18" charset="0"/>
                    <a:cs typeface="Times New Roman" panose="02020603050405020304" pitchFamily="18" charset="0"/>
                  </a:rPr>
                  <a:t>is the set of rows in </a:t>
                </a:r>
                <a:r>
                  <a:rPr lang="en-US" sz="2400" b="1" i="0" dirty="0">
                    <a:solidFill>
                      <a:srgbClr val="292929"/>
                    </a:solidFill>
                    <a:effectLst/>
                    <a:latin typeface="Times New Roman" panose="02020603050405020304" pitchFamily="18" charset="0"/>
                    <a:cs typeface="Times New Roman" panose="02020603050405020304" pitchFamily="18" charset="0"/>
                  </a:rPr>
                  <a:t>S</a:t>
                </a:r>
                <a:r>
                  <a:rPr lang="en-US" sz="2400" b="0" i="0" dirty="0">
                    <a:solidFill>
                      <a:srgbClr val="292929"/>
                    </a:solidFill>
                    <a:effectLst/>
                    <a:latin typeface="Times New Roman" panose="02020603050405020304" pitchFamily="18" charset="0"/>
                    <a:cs typeface="Times New Roman" panose="02020603050405020304" pitchFamily="18" charset="0"/>
                  </a:rPr>
                  <a:t> for which the feature column </a:t>
                </a:r>
                <a:r>
                  <a:rPr lang="en-US" sz="2400" b="1" i="0" dirty="0">
                    <a:solidFill>
                      <a:srgbClr val="292929"/>
                    </a:solidFill>
                    <a:effectLst/>
                    <a:latin typeface="Times New Roman" panose="02020603050405020304" pitchFamily="18" charset="0"/>
                    <a:cs typeface="Times New Roman" panose="02020603050405020304" pitchFamily="18" charset="0"/>
                  </a:rPr>
                  <a:t>A</a:t>
                </a:r>
                <a:r>
                  <a:rPr lang="en-US" sz="2400" b="0" i="0" dirty="0">
                    <a:solidFill>
                      <a:srgbClr val="292929"/>
                    </a:solidFill>
                    <a:effectLst/>
                    <a:latin typeface="Times New Roman" panose="02020603050405020304" pitchFamily="18" charset="0"/>
                    <a:cs typeface="Times New Roman" panose="02020603050405020304" pitchFamily="18" charset="0"/>
                  </a:rPr>
                  <a:t> has value </a:t>
                </a:r>
                <a:r>
                  <a:rPr lang="en-US" sz="2400" b="1" i="0" dirty="0">
                    <a:solidFill>
                      <a:srgbClr val="292929"/>
                    </a:solidFill>
                    <a:effectLst/>
                    <a:latin typeface="Times New Roman" panose="02020603050405020304" pitchFamily="18" charset="0"/>
                    <a:cs typeface="Times New Roman" panose="02020603050405020304" pitchFamily="18" charset="0"/>
                  </a:rPr>
                  <a:t>v</a:t>
                </a:r>
                <a:r>
                  <a:rPr lang="en-US" sz="2400" b="0" i="0" dirty="0">
                    <a:solidFill>
                      <a:srgbClr val="292929"/>
                    </a:solidFill>
                    <a:effectLst/>
                    <a:latin typeface="Times New Roman" panose="02020603050405020304" pitchFamily="18" charset="0"/>
                    <a:cs typeface="Times New Roman" panose="02020603050405020304" pitchFamily="18" charset="0"/>
                  </a:rPr>
                  <a:t>, |</a:t>
                </a:r>
                <a:r>
                  <a:rPr lang="en-US" sz="2400" b="1" i="0" dirty="0">
                    <a:solidFill>
                      <a:srgbClr val="292929"/>
                    </a:solidFill>
                    <a:effectLst/>
                    <a:latin typeface="Times New Roman" panose="02020603050405020304" pitchFamily="18" charset="0"/>
                    <a:cs typeface="Times New Roman" panose="02020603050405020304" pitchFamily="18" charset="0"/>
                  </a:rPr>
                  <a:t>Sᵥ</a:t>
                </a:r>
                <a:r>
                  <a:rPr lang="en-US" sz="2400" b="0" i="0" dirty="0">
                    <a:solidFill>
                      <a:srgbClr val="292929"/>
                    </a:solidFill>
                    <a:effectLst/>
                    <a:latin typeface="Times New Roman" panose="02020603050405020304" pitchFamily="18" charset="0"/>
                    <a:cs typeface="Times New Roman" panose="02020603050405020304" pitchFamily="18" charset="0"/>
                  </a:rPr>
                  <a:t>| is the number of rows in </a:t>
                </a:r>
                <a:r>
                  <a:rPr lang="en-US" sz="2400" b="1" i="0" dirty="0">
                    <a:solidFill>
                      <a:srgbClr val="292929"/>
                    </a:solidFill>
                    <a:effectLst/>
                    <a:latin typeface="Times New Roman" panose="02020603050405020304" pitchFamily="18" charset="0"/>
                    <a:cs typeface="Times New Roman" panose="02020603050405020304" pitchFamily="18" charset="0"/>
                  </a:rPr>
                  <a:t>Sᵥ </a:t>
                </a:r>
                <a:r>
                  <a:rPr lang="en-US" sz="2400" b="0" i="0" dirty="0">
                    <a:solidFill>
                      <a:srgbClr val="292929"/>
                    </a:solidFill>
                    <a:effectLst/>
                    <a:latin typeface="Times New Roman" panose="02020603050405020304" pitchFamily="18" charset="0"/>
                    <a:cs typeface="Times New Roman" panose="02020603050405020304" pitchFamily="18" charset="0"/>
                  </a:rPr>
                  <a:t>and likewise </a:t>
                </a:r>
                <a:r>
                  <a:rPr lang="en-US" sz="2400" b="1" i="0" dirty="0">
                    <a:solidFill>
                      <a:srgbClr val="292929"/>
                    </a:solidFill>
                    <a:effectLst/>
                    <a:latin typeface="Times New Roman" panose="02020603050405020304" pitchFamily="18" charset="0"/>
                    <a:cs typeface="Times New Roman" panose="02020603050405020304" pitchFamily="18" charset="0"/>
                  </a:rPr>
                  <a:t>|S|</a:t>
                </a:r>
                <a:r>
                  <a:rPr lang="en-US" sz="2400" b="0" i="0" dirty="0">
                    <a:solidFill>
                      <a:srgbClr val="292929"/>
                    </a:solidFill>
                    <a:effectLst/>
                    <a:latin typeface="Times New Roman" panose="02020603050405020304" pitchFamily="18" charset="0"/>
                    <a:cs typeface="Times New Roman" panose="02020603050405020304" pitchFamily="18" charset="0"/>
                  </a:rPr>
                  <a:t> is the number of rows in </a:t>
                </a:r>
                <a:r>
                  <a:rPr lang="en-US" sz="2400" b="1" i="0" dirty="0">
                    <a:solidFill>
                      <a:srgbClr val="292929"/>
                    </a:solidFill>
                    <a:effectLst/>
                    <a:latin typeface="Times New Roman" panose="02020603050405020304" pitchFamily="18" charset="0"/>
                    <a:cs typeface="Times New Roman" panose="02020603050405020304" pitchFamily="18" charset="0"/>
                  </a:rPr>
                  <a:t>S.</a:t>
                </a:r>
              </a:p>
              <a:p>
                <a:pPr algn="just">
                  <a:spcBef>
                    <a:spcPts val="300"/>
                  </a:spcBef>
                  <a:spcAft>
                    <a:spcPts val="100"/>
                  </a:spcAf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 Information Gain calculates the reduction in the entropy and measures how well a given feature separates or classifies the target classes.</a:t>
                </a:r>
              </a:p>
              <a:p>
                <a:pPr algn="just">
                  <a:spcBef>
                    <a:spcPts val="300"/>
                  </a:spcBef>
                  <a:spcAft>
                    <a:spcPts val="100"/>
                  </a:spcAf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 The feature with the </a:t>
                </a:r>
                <a:r>
                  <a:rPr lang="en-US" sz="2400" b="1" dirty="0">
                    <a:effectLst/>
                    <a:latin typeface="Times New Roman" panose="02020603050405020304" pitchFamily="18" charset="0"/>
                    <a:cs typeface="Times New Roman" panose="02020603050405020304" pitchFamily="18" charset="0"/>
                  </a:rPr>
                  <a:t>highest Information Gain</a:t>
                </a:r>
                <a:r>
                  <a:rPr lang="en-US" sz="2400" b="1" dirty="0">
                    <a:latin typeface="Times New Roman" panose="02020603050405020304" pitchFamily="18" charset="0"/>
                    <a:cs typeface="Times New Roman" panose="02020603050405020304" pitchFamily="18" charset="0"/>
                  </a:rPr>
                  <a:t> is selected as the </a:t>
                </a:r>
                <a:r>
                  <a:rPr lang="en-US" sz="2400" b="1" dirty="0">
                    <a:effectLst/>
                    <a:latin typeface="Times New Roman" panose="02020603050405020304" pitchFamily="18" charset="0"/>
                    <a:cs typeface="Times New Roman" panose="02020603050405020304" pitchFamily="18" charset="0"/>
                  </a:rPr>
                  <a:t>best</a:t>
                </a:r>
                <a:r>
                  <a:rPr lang="en-US" sz="2400" b="1" dirty="0">
                    <a:latin typeface="Times New Roman" panose="02020603050405020304" pitchFamily="18" charset="0"/>
                    <a:cs typeface="Times New Roman" panose="02020603050405020304" pitchFamily="18" charset="0"/>
                  </a:rPr>
                  <a:t> one.</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2C71A3D-593C-428B-8453-321D6183958B}"/>
                  </a:ext>
                </a:extLst>
              </p:cNvPr>
              <p:cNvSpPr>
                <a:spLocks noGrp="1" noRot="1" noChangeAspect="1" noMove="1" noResize="1" noEditPoints="1" noAdjustHandles="1" noChangeArrowheads="1" noChangeShapeType="1" noTextEdit="1"/>
              </p:cNvSpPr>
              <p:nvPr>
                <p:ph idx="1"/>
              </p:nvPr>
            </p:nvSpPr>
            <p:spPr>
              <a:blipFill>
                <a:blip r:embed="rId2"/>
                <a:stretch>
                  <a:fillRect l="-1818" t="-1515" r="-1818" b="-14545"/>
                </a:stretch>
              </a:blipFill>
            </p:spPr>
            <p:txBody>
              <a:bodyPr/>
              <a:lstStyle/>
              <a:p>
                <a:r>
                  <a:rPr lang="en-US">
                    <a:noFill/>
                  </a:rPr>
                  <a:t> </a:t>
                </a:r>
              </a:p>
            </p:txBody>
          </p:sp>
        </mc:Fallback>
      </mc:AlternateContent>
    </p:spTree>
    <p:extLst>
      <p:ext uri="{BB962C8B-B14F-4D97-AF65-F5344CB8AC3E}">
        <p14:creationId xmlns:p14="http://schemas.microsoft.com/office/powerpoint/2010/main" val="1459561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BB25AB-3C9C-4560-96D9-6C0772B6B1D7}"/>
              </a:ext>
            </a:extLst>
          </p:cNvPr>
          <p:cNvSpPr>
            <a:spLocks noGrp="1"/>
          </p:cNvSpPr>
          <p:nvPr>
            <p:ph type="title"/>
          </p:nvPr>
        </p:nvSpPr>
        <p:spPr/>
        <p:txBody>
          <a:bodyPr/>
          <a:lstStyle/>
          <a:p>
            <a:r>
              <a:rPr lang="en-US" dirty="0"/>
              <a:t>ID3 Algorithm-Pseudocode</a:t>
            </a:r>
          </a:p>
        </p:txBody>
      </p:sp>
      <p:pic>
        <p:nvPicPr>
          <p:cNvPr id="3074" name="Picture 2" descr="Pseudocode of the ID3 Algorithm">
            <a:extLst>
              <a:ext uri="{FF2B5EF4-FFF2-40B4-BE49-F238E27FC236}">
                <a16:creationId xmlns:a16="http://schemas.microsoft.com/office/drawing/2014/main" xmlns="" id="{80C58091-4AC0-4B61-AB0E-7C929BC2A8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1100" y="1846263"/>
            <a:ext cx="9974580" cy="43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07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4518CE-04CE-4960-BAB4-39C301142910}"/>
              </a:ext>
            </a:extLst>
          </p:cNvPr>
          <p:cNvSpPr>
            <a:spLocks noGrp="1"/>
          </p:cNvSpPr>
          <p:nvPr>
            <p:ph type="title"/>
          </p:nvPr>
        </p:nvSpPr>
        <p:spPr/>
        <p:txBody>
          <a:bodyPr/>
          <a:lstStyle/>
          <a:p>
            <a:r>
              <a:rPr lang="en-US" dirty="0"/>
              <a:t>Numerical Example 1</a:t>
            </a:r>
          </a:p>
        </p:txBody>
      </p:sp>
      <p:sp>
        <p:nvSpPr>
          <p:cNvPr id="3" name="Content Placeholder 2">
            <a:extLst>
              <a:ext uri="{FF2B5EF4-FFF2-40B4-BE49-F238E27FC236}">
                <a16:creationId xmlns:a16="http://schemas.microsoft.com/office/drawing/2014/main" xmlns="" id="{E43123DF-A777-44F2-A8BB-DCB1FDAB17B3}"/>
              </a:ext>
            </a:extLst>
          </p:cNvPr>
          <p:cNvSpPr>
            <a:spLocks noGrp="1"/>
          </p:cNvSpPr>
          <p:nvPr>
            <p:ph sz="half" idx="1"/>
          </p:nvPr>
        </p:nvSpPr>
        <p:spPr>
          <a:xfrm>
            <a:off x="638175" y="1998982"/>
            <a:ext cx="3724275" cy="3716866"/>
          </a:xfrm>
        </p:spPr>
        <p:txBody>
          <a:bodyPr>
            <a:normAutofit lnSpcReduction="10000"/>
          </a:bodyPr>
          <a:lstStyle/>
          <a:p>
            <a:pPr algn="just">
              <a:lnSpc>
                <a:spcPct val="100000"/>
              </a:lnSpc>
            </a:pPr>
            <a:r>
              <a:rPr lang="en-US" sz="2000" dirty="0">
                <a:latin typeface="Times New Roman" panose="02020603050405020304" pitchFamily="18" charset="0"/>
                <a:cs typeface="Times New Roman" panose="02020603050405020304" pitchFamily="18" charset="0"/>
              </a:rPr>
              <a:t>Consider the </a:t>
            </a:r>
            <a:r>
              <a:rPr lang="en-US" sz="2000" b="1" dirty="0">
                <a:latin typeface="Times New Roman" panose="02020603050405020304" pitchFamily="18" charset="0"/>
                <a:cs typeface="Times New Roman" panose="02020603050405020304" pitchFamily="18" charset="0"/>
              </a:rPr>
              <a:t>weather dataset</a:t>
            </a:r>
            <a:r>
              <a:rPr lang="en-US" sz="2000" dirty="0">
                <a:latin typeface="Times New Roman" panose="02020603050405020304" pitchFamily="18" charset="0"/>
                <a:cs typeface="Times New Roman" panose="02020603050405020304" pitchFamily="18" charset="0"/>
              </a:rPr>
              <a:t> in which we have to decide that whether the player should play golf or not on the basis of weather conditions (shown in figure). </a:t>
            </a:r>
          </a:p>
          <a:p>
            <a:pPr algn="just">
              <a:lnSpc>
                <a:spcPct val="100000"/>
              </a:lnSpc>
            </a:pPr>
            <a:r>
              <a:rPr lang="en-US" sz="2000" dirty="0">
                <a:latin typeface="Times New Roman" panose="02020603050405020304" pitchFamily="18" charset="0"/>
                <a:cs typeface="Times New Roman" panose="02020603050405020304" pitchFamily="18" charset="0"/>
              </a:rPr>
              <a:t>Train a decision tree classifier (using ID3 algorithm) that classifies any new test case according to given weather conditions.</a:t>
            </a:r>
          </a:p>
          <a:p>
            <a:pPr algn="just">
              <a:lnSpc>
                <a:spcPct val="100000"/>
              </a:lnSpc>
            </a:pPr>
            <a:r>
              <a:rPr lang="en-US" sz="2000" dirty="0">
                <a:latin typeface="Times New Roman" panose="02020603050405020304" pitchFamily="18" charset="0"/>
                <a:cs typeface="Times New Roman" panose="02020603050405020304" pitchFamily="18" charset="0"/>
              </a:rPr>
              <a:t> </a:t>
            </a:r>
          </a:p>
          <a:p>
            <a:pPr algn="just">
              <a:lnSpc>
                <a:spcPct val="100000"/>
              </a:lnSpc>
            </a:pPr>
            <a:endParaRPr lang="en-US" dirty="0"/>
          </a:p>
        </p:txBody>
      </p:sp>
      <p:sp>
        <p:nvSpPr>
          <p:cNvPr id="6" name="Content Placeholder 5">
            <a:extLst>
              <a:ext uri="{FF2B5EF4-FFF2-40B4-BE49-F238E27FC236}">
                <a16:creationId xmlns:a16="http://schemas.microsoft.com/office/drawing/2014/main" xmlns="" id="{48583914-1EB0-4465-A8F7-C2EF608DC455}"/>
              </a:ext>
            </a:extLst>
          </p:cNvPr>
          <p:cNvSpPr>
            <a:spLocks noGrp="1"/>
          </p:cNvSpPr>
          <p:nvPr>
            <p:ph sz="half" idx="2"/>
          </p:nvPr>
        </p:nvSpPr>
        <p:spPr/>
        <p:txBody>
          <a:bodyPr>
            <a:normAutofit lnSpcReduction="10000"/>
          </a:bodyPr>
          <a:lstStyle/>
          <a:p>
            <a:endParaRPr lang="en-US"/>
          </a:p>
        </p:txBody>
      </p:sp>
      <p:pic>
        <p:nvPicPr>
          <p:cNvPr id="5" name="Picture 4">
            <a:extLst>
              <a:ext uri="{FF2B5EF4-FFF2-40B4-BE49-F238E27FC236}">
                <a16:creationId xmlns:a16="http://schemas.microsoft.com/office/drawing/2014/main" xmlns="" id="{C7BCA1E9-5426-4901-A328-247D5F73C151}"/>
              </a:ext>
            </a:extLst>
          </p:cNvPr>
          <p:cNvPicPr>
            <a:picLocks noChangeAspect="1"/>
          </p:cNvPicPr>
          <p:nvPr/>
        </p:nvPicPr>
        <p:blipFill rotWithShape="1">
          <a:blip r:embed="rId2">
            <a:extLst>
              <a:ext uri="{28A0092B-C50C-407E-A947-70E740481C1C}">
                <a14:useLocalDpi xmlns:a14="http://schemas.microsoft.com/office/drawing/2010/main" val="0"/>
              </a:ext>
            </a:extLst>
          </a:blip>
          <a:srcRect l="3593" t="21805" r="33359" b="17361"/>
          <a:stretch/>
        </p:blipFill>
        <p:spPr>
          <a:xfrm>
            <a:off x="4505326" y="1931459"/>
            <a:ext cx="7239000" cy="4171950"/>
          </a:xfrm>
          <a:prstGeom prst="rect">
            <a:avLst/>
          </a:prstGeom>
          <a:ln>
            <a:solidFill>
              <a:schemeClr val="tx1"/>
            </a:solidFill>
          </a:ln>
        </p:spPr>
      </p:pic>
    </p:spTree>
    <p:extLst>
      <p:ext uri="{BB962C8B-B14F-4D97-AF65-F5344CB8AC3E}">
        <p14:creationId xmlns:p14="http://schemas.microsoft.com/office/powerpoint/2010/main" val="1228518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5C7535-ACDE-4D4F-AC16-4B0E02EA2DD2}"/>
              </a:ext>
            </a:extLst>
          </p:cNvPr>
          <p:cNvSpPr>
            <a:spLocks noGrp="1"/>
          </p:cNvSpPr>
          <p:nvPr>
            <p:ph type="title"/>
          </p:nvPr>
        </p:nvSpPr>
        <p:spPr/>
        <p:txBody>
          <a:bodyPr/>
          <a:lstStyle/>
          <a:p>
            <a:r>
              <a:rPr lang="en-US" dirty="0"/>
              <a:t>Solution- Example 1</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xmlns="" id="{43684406-1366-4028-9109-3117D827FBB2}"/>
                  </a:ext>
                </a:extLst>
              </p:cNvPr>
              <p:cNvSpPr>
                <a:spLocks noGrp="1"/>
              </p:cNvSpPr>
              <p:nvPr>
                <p:ph idx="1"/>
              </p:nvPr>
            </p:nvSpPr>
            <p:spPr/>
            <p:txBody>
              <a:bodyPr>
                <a:normAutofit fontScale="92500" lnSpcReduction="10000"/>
              </a:bodyPr>
              <a:lstStyle/>
              <a:p>
                <a:pPr>
                  <a:lnSpc>
                    <a:spcPct val="150000"/>
                  </a:lnSpc>
                </a:pPr>
                <a:r>
                  <a:rPr lang="en-US" sz="2400" dirty="0">
                    <a:latin typeface="Times New Roman" panose="02020603050405020304" pitchFamily="18" charset="0"/>
                    <a:cs typeface="Times New Roman" panose="02020603050405020304" pitchFamily="18" charset="0"/>
                  </a:rPr>
                  <a:t>Compute Entropy of the entire dataset:</a:t>
                </a:r>
              </a:p>
              <a:p>
                <a:pPr algn="ctr">
                  <a:lnSpc>
                    <a:spcPct val="150000"/>
                  </a:lnSpc>
                </a:pPr>
                <a14:m>
                  <m:oMath xmlns:m="http://schemas.openxmlformats.org/officeDocument/2006/math">
                    <m:r>
                      <a:rPr lang="en-US" sz="2400" i="1">
                        <a:latin typeface="Cambria Math" panose="02040503050406030204" pitchFamily="18" charset="0"/>
                      </a:rPr>
                      <m:t>𝐸𝑛𝑡𝑟𝑜𝑝𝑦</m:t>
                    </m:r>
                    <m:r>
                      <a:rPr lang="en-US" sz="2400" i="1">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𝑆</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a14:m>
                <a:endParaRPr lang="en-US" sz="2400" dirty="0">
                  <a:latin typeface="Times New Roman" panose="02020603050405020304" pitchFamily="18" charset="0"/>
                  <a:cs typeface="Times New Roman" panose="02020603050405020304" pitchFamily="18" charset="0"/>
                </a:endParaRPr>
              </a:p>
              <a:p>
                <a:pPr algn="ctr">
                  <a:lnSpc>
                    <a:spcPct val="150000"/>
                  </a:lnSpc>
                </a:pPr>
                <a:r>
                  <a:rPr lang="en-US" sz="2400" dirty="0">
                    <a:latin typeface="Times New Roman" panose="02020603050405020304" pitchFamily="18" charset="0"/>
                    <a:cs typeface="Times New Roman" panose="02020603050405020304" pitchFamily="18" charset="0"/>
                  </a:rPr>
                  <a:t>Positive Examples = 9</a:t>
                </a:r>
              </a:p>
              <a:p>
                <a:pPr algn="ctr">
                  <a:lnSpc>
                    <a:spcPct val="150000"/>
                  </a:lnSpc>
                </a:pPr>
                <a:r>
                  <a:rPr lang="en-US" sz="2400" dirty="0">
                    <a:latin typeface="Times New Roman" panose="02020603050405020304" pitchFamily="18" charset="0"/>
                    <a:cs typeface="Times New Roman" panose="02020603050405020304" pitchFamily="18" charset="0"/>
                  </a:rPr>
                  <a:t>Negative Examples =5</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Total= 14</a:t>
                </a:r>
              </a:p>
              <a:p>
                <a:pPr algn="ctr">
                  <a:lnSpc>
                    <a:spcPct val="150000"/>
                  </a:lnSpc>
                </a:pPr>
                <a14:m>
                  <m:oMath xmlns:m="http://schemas.openxmlformats.org/officeDocument/2006/math">
                    <m:r>
                      <a:rPr lang="en-US" sz="2400" b="0" i="1" smtClean="0">
                        <a:latin typeface="Cambria Math" panose="02040503050406030204" pitchFamily="18" charset="0"/>
                        <a:cs typeface="Times New Roman" panose="02020603050405020304" pitchFamily="18" charset="0"/>
                      </a:rPr>
                      <m:t>𝐸𝑛𝑡𝑟𝑜𝑝𝑦</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𝑆</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9</m:t>
                        </m:r>
                      </m:num>
                      <m:den>
                        <m:r>
                          <a:rPr lang="en-US" sz="2400" b="0" i="1" smtClean="0">
                            <a:latin typeface="Cambria Math" panose="02040503050406030204" pitchFamily="18" charset="0"/>
                            <a:cs typeface="Times New Roman" panose="02020603050405020304" pitchFamily="18" charset="0"/>
                          </a:rPr>
                          <m:t>9+5</m:t>
                        </m:r>
                      </m:den>
                    </m:f>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𝑙𝑜𝑔</m:t>
                        </m:r>
                      </m:e>
                      <m:sub>
                        <m:r>
                          <a:rPr lang="en-US" sz="2400" b="0" i="1" smtClean="0">
                            <a:latin typeface="Cambria Math" panose="02040503050406030204" pitchFamily="18" charset="0"/>
                            <a:cs typeface="Times New Roman" panose="02020603050405020304" pitchFamily="18" charset="0"/>
                          </a:rPr>
                          <m:t>2</m:t>
                        </m:r>
                      </m:sub>
                    </m:sSub>
                    <m:d>
                      <m:dPr>
                        <m:ctrlPr>
                          <a:rPr lang="en-US" sz="2400" b="0" i="1" smtClean="0">
                            <a:latin typeface="Cambria Math" panose="02040503050406030204" pitchFamily="18" charset="0"/>
                            <a:cs typeface="Times New Roman" panose="02020603050405020304" pitchFamily="18" charset="0"/>
                          </a:rPr>
                        </m:ctrlPr>
                      </m:dPr>
                      <m:e>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9</m:t>
                            </m:r>
                          </m:num>
                          <m:den>
                            <m:r>
                              <a:rPr lang="en-US" sz="2400" i="1">
                                <a:latin typeface="Cambria Math" panose="02040503050406030204" pitchFamily="18" charset="0"/>
                                <a:cs typeface="Times New Roman" panose="02020603050405020304" pitchFamily="18" charset="0"/>
                              </a:rPr>
                              <m:t>9+5</m:t>
                            </m:r>
                          </m:den>
                        </m:f>
                      </m:e>
                    </m:d>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5</m:t>
                        </m:r>
                      </m:num>
                      <m:den>
                        <m:r>
                          <a:rPr lang="en-US" sz="2400" i="1">
                            <a:latin typeface="Cambria Math" panose="02040503050406030204" pitchFamily="18" charset="0"/>
                            <a:cs typeface="Times New Roman" panose="02020603050405020304" pitchFamily="18" charset="0"/>
                          </a:rPr>
                          <m:t>9+5</m:t>
                        </m:r>
                      </m:den>
                    </m:f>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𝑙𝑜𝑔</m:t>
                        </m:r>
                      </m:e>
                      <m:sub>
                        <m:r>
                          <a:rPr lang="en-US" sz="2400" i="1">
                            <a:latin typeface="Cambria Math" panose="02040503050406030204" pitchFamily="18" charset="0"/>
                            <a:cs typeface="Times New Roman" panose="02020603050405020304" pitchFamily="18" charset="0"/>
                          </a:rPr>
                          <m:t>2</m:t>
                        </m:r>
                      </m:sub>
                    </m:sSub>
                    <m:d>
                      <m:dPr>
                        <m:ctrlPr>
                          <a:rPr lang="en-US" sz="2400" i="1">
                            <a:latin typeface="Cambria Math" panose="02040503050406030204" pitchFamily="18" charset="0"/>
                            <a:cs typeface="Times New Roman" panose="02020603050405020304" pitchFamily="18" charset="0"/>
                          </a:rPr>
                        </m:ctrlPr>
                      </m:dPr>
                      <m:e>
                        <m:f>
                          <m:fPr>
                            <m:ctrlPr>
                              <a:rPr lang="en-US" sz="2400" i="1">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5</m:t>
                            </m:r>
                          </m:num>
                          <m:den>
                            <m:r>
                              <a:rPr lang="en-US" sz="2400" i="1">
                                <a:latin typeface="Cambria Math" panose="02040503050406030204" pitchFamily="18" charset="0"/>
                                <a:cs typeface="Times New Roman" panose="02020603050405020304" pitchFamily="18" charset="0"/>
                              </a:rPr>
                              <m:t>9+5</m:t>
                            </m:r>
                          </m:den>
                        </m:f>
                      </m:e>
                    </m:d>
                    <m:r>
                      <a:rPr lang="en-US" sz="2400" b="0" i="1" smtClean="0">
                        <a:latin typeface="Cambria Math" panose="02040503050406030204" pitchFamily="18" charset="0"/>
                        <a:cs typeface="Times New Roman" panose="02020603050405020304" pitchFamily="18" charset="0"/>
                      </a:rPr>
                      <m:t>=0.940</m:t>
                    </m:r>
                  </m:oMath>
                </a14:m>
                <a:endParaRPr lang="en-US" sz="2400" dirty="0">
                  <a:latin typeface="Times New Roman" panose="02020603050405020304" pitchFamily="18" charset="0"/>
                  <a:cs typeface="Times New Roman" panose="02020603050405020304" pitchFamily="18" charset="0"/>
                </a:endParaRPr>
              </a:p>
              <a:p>
                <a:pPr>
                  <a:lnSpc>
                    <a:spcPct val="150000"/>
                  </a:lnSpc>
                </a:pPr>
                <a:endParaRPr lang="en-US" sz="2400" dirty="0">
                  <a:latin typeface="Times New Roman" panose="02020603050405020304" pitchFamily="18" charset="0"/>
                  <a:cs typeface="Times New Roman" panose="02020603050405020304" pitchFamily="18" charset="0"/>
                </a:endParaRPr>
              </a:p>
              <a:p>
                <a:pPr>
                  <a:lnSpc>
                    <a:spcPct val="150000"/>
                  </a:lnSpc>
                </a:pPr>
                <a:endParaRPr lang="en-US" sz="2400" dirty="0">
                  <a:latin typeface="Times New Roman" panose="02020603050405020304" pitchFamily="18"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43684406-1366-4028-9109-3117D827FBB2}"/>
                  </a:ext>
                </a:extLst>
              </p:cNvPr>
              <p:cNvSpPr>
                <a:spLocks noGrp="1" noRot="1" noChangeAspect="1" noMove="1" noResize="1" noEditPoints="1" noAdjustHandles="1" noChangeArrowheads="1" noChangeShapeType="1" noTextEdit="1"/>
              </p:cNvSpPr>
              <p:nvPr>
                <p:ph idx="1"/>
              </p:nvPr>
            </p:nvSpPr>
            <p:spPr>
              <a:blipFill>
                <a:blip r:embed="rId2"/>
                <a:stretch>
                  <a:fillRect l="-788"/>
                </a:stretch>
              </a:blipFill>
            </p:spPr>
            <p:txBody>
              <a:bodyPr/>
              <a:lstStyle/>
              <a:p>
                <a:r>
                  <a:rPr lang="en-US">
                    <a:noFill/>
                  </a:rPr>
                  <a:t> </a:t>
                </a:r>
              </a:p>
            </p:txBody>
          </p:sp>
        </mc:Fallback>
      </mc:AlternateContent>
    </p:spTree>
    <p:extLst>
      <p:ext uri="{BB962C8B-B14F-4D97-AF65-F5344CB8AC3E}">
        <p14:creationId xmlns:p14="http://schemas.microsoft.com/office/powerpoint/2010/main" val="3240783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0772-6B21-47E6-BDD3-BAB78382DE24}"/>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FF22382-BA69-493C-BAC2-F2A83DBAC628}"/>
                  </a:ext>
                </a:extLst>
              </p:cNvPr>
              <p:cNvSpPr>
                <a:spLocks noGrp="1"/>
              </p:cNvSpPr>
              <p:nvPr>
                <p:ph sz="half" idx="1"/>
              </p:nvPr>
            </p:nvSpPr>
            <p:spPr>
              <a:xfrm>
                <a:off x="533400" y="1788794"/>
                <a:ext cx="6943724" cy="4621741"/>
              </a:xfrm>
            </p:spPr>
            <p:txBody>
              <a:bodyPr>
                <a:normAutofit fontScale="92500"/>
              </a:bodyPr>
              <a:lstStyle/>
              <a:p>
                <a:pPr>
                  <a:buFont typeface="Wingdings" panose="05000000000000000000" pitchFamily="2" charset="2"/>
                  <a:buChar char="§"/>
                </a:pPr>
                <a:r>
                  <a:rPr lang="en-US" dirty="0"/>
                  <a:t>For each attribute: (let say Outlook)</a:t>
                </a:r>
              </a:p>
              <a:p>
                <a:pPr lvl="1">
                  <a:buFont typeface="Wingdings" panose="05000000000000000000" pitchFamily="2" charset="2"/>
                  <a:buChar char="§"/>
                </a:pPr>
                <a:r>
                  <a:rPr lang="en-US" dirty="0"/>
                  <a:t>Calculate Entropy of each values, i.e., ‘Sunny’, ‘Rainy’, ‘Overcast’</a:t>
                </a: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𝑂𝑢𝑡𝑙𝑜𝑜𝑘</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𝑆𝑢𝑛𝑛𝑦</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2+3</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3</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3</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3</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3</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3</m:t>
                            </m:r>
                          </m:den>
                        </m:f>
                      </m:e>
                    </m:d>
                    <m:r>
                      <a:rPr lang="en-US" sz="1400" b="0" i="1" smtClean="0">
                        <a:latin typeface="Cambria Math" panose="02040503050406030204" pitchFamily="18" charset="0"/>
                        <a:cs typeface="Times New Roman" panose="02020603050405020304" pitchFamily="18" charset="0"/>
                      </a:rPr>
                      <m:t>=0.971</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𝑂𝑢𝑡𝑙𝑜𝑜𝑘</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𝑅𝑎𝑖𝑛𝑦</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3</m:t>
                        </m:r>
                      </m:num>
                      <m:den>
                        <m:r>
                          <a:rPr lang="en-US" sz="1400" b="0" i="1" smtClean="0">
                            <a:latin typeface="Cambria Math" panose="02040503050406030204" pitchFamily="18" charset="0"/>
                            <a:cs typeface="Times New Roman" panose="02020603050405020304" pitchFamily="18" charset="0"/>
                          </a:rPr>
                          <m:t>2+3</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3</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3</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3</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3</m:t>
                            </m:r>
                          </m:den>
                        </m:f>
                      </m:e>
                    </m:d>
                    <m:r>
                      <a:rPr lang="en-US" sz="1400" b="0" i="1" smtClean="0">
                        <a:latin typeface="Cambria Math" panose="02040503050406030204" pitchFamily="18" charset="0"/>
                        <a:cs typeface="Times New Roman" panose="02020603050405020304" pitchFamily="18" charset="0"/>
                      </a:rPr>
                      <m:t>=0.971</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𝑂𝑢𝑡𝑙𝑜𝑜𝑘</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𝑂𝑣𝑒𝑟𝑐𝑎𝑠𝑡</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4</m:t>
                        </m:r>
                      </m:num>
                      <m:den>
                        <m:r>
                          <a:rPr lang="en-US" sz="1400" b="0" i="1" smtClean="0">
                            <a:latin typeface="Cambria Math" panose="02040503050406030204" pitchFamily="18" charset="0"/>
                            <a:cs typeface="Times New Roman" panose="02020603050405020304" pitchFamily="18" charset="0"/>
                          </a:rPr>
                          <m:t>4+0</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4</m:t>
                            </m:r>
                          </m:num>
                          <m:den>
                            <m:r>
                              <a:rPr lang="en-US" sz="1400" b="0" i="1" smtClean="0">
                                <a:latin typeface="Cambria Math" panose="02040503050406030204" pitchFamily="18" charset="0"/>
                                <a:cs typeface="Times New Roman" panose="02020603050405020304" pitchFamily="18" charset="0"/>
                              </a:rPr>
                              <m:t>4</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4</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4</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den>
                        </m:f>
                      </m:e>
                    </m:d>
                    <m:r>
                      <a:rPr lang="en-US" sz="1400" b="0" i="1" smtClean="0">
                        <a:latin typeface="Cambria Math" panose="02040503050406030204" pitchFamily="18" charset="0"/>
                        <a:cs typeface="Times New Roman" panose="02020603050405020304" pitchFamily="18" charset="0"/>
                      </a:rPr>
                      <m:t>=0</m:t>
                    </m:r>
                  </m:oMath>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𝑣</m:t>
                          </m:r>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𝑣</m:t>
                          </m:r>
                          <m:r>
                            <a:rPr lang="en-US" sz="1400" i="1">
                              <a:latin typeface="Cambria Math" panose="02040503050406030204" pitchFamily="18" charset="0"/>
                            </a:rPr>
                            <m:t>|</m:t>
                          </m:r>
                        </m:sup>
                        <m:e>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e>
                              </m:d>
                            </m:num>
                            <m:den>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𝑆</m:t>
                                  </m:r>
                                </m:e>
                              </m:d>
                            </m:den>
                          </m:f>
                          <m:r>
                            <a:rPr lang="en-US" sz="1400" i="1">
                              <a:latin typeface="Cambria Math" panose="02040503050406030204" pitchFamily="18" charset="0"/>
                            </a:rPr>
                            <m:t>𝐸𝑛𝑡𝑟𝑜𝑝𝑦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r>
                            <a:rPr lang="en-US" sz="1400" i="1">
                              <a:latin typeface="Cambria Math" panose="02040503050406030204" pitchFamily="18" charset="0"/>
                            </a:rPr>
                            <m:t>)</m:t>
                          </m:r>
                        </m:e>
                      </m:nary>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oMath>
                  </m:oMathPara>
                </a14:m>
                <a:endParaRPr lang="en-US" sz="1400" b="0" i="1" dirty="0">
                  <a:latin typeface="Cambria Math" panose="020405030504060302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𝑆</m:t>
                          </m:r>
                          <m:r>
                            <a:rPr lang="en-US" sz="1400" i="1">
                              <a:latin typeface="Cambria Math" panose="02040503050406030204" pitchFamily="18" charset="0"/>
                            </a:rPr>
                            <m:t>,</m:t>
                          </m:r>
                          <m:r>
                            <a:rPr lang="en-US" sz="1400" i="1">
                              <a:latin typeface="Cambria Math" panose="02040503050406030204" pitchFamily="18" charset="0"/>
                            </a:rPr>
                            <m:t>𝑂𝑢𝑡𝑙𝑜𝑜𝑘</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2+3</m:t>
                          </m:r>
                        </m:num>
                        <m:den>
                          <m:r>
                            <a:rPr lang="en-US" sz="1400" b="0" i="1" smtClean="0">
                              <a:latin typeface="Cambria Math" panose="02040503050406030204" pitchFamily="18" charset="0"/>
                            </a:rPr>
                            <m:t>9+5</m:t>
                          </m:r>
                        </m:den>
                      </m:f>
                      <m:r>
                        <a:rPr lang="en-US" sz="1400" b="0" i="1" smtClean="0">
                          <a:latin typeface="Cambria Math" panose="02040503050406030204" pitchFamily="18" charset="0"/>
                          <a:ea typeface="Cambria Math" panose="02040503050406030204" pitchFamily="18" charset="0"/>
                        </a:rPr>
                        <m:t>×0.971+</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3+2</m:t>
                          </m:r>
                        </m:num>
                        <m:den>
                          <m:r>
                            <a:rPr lang="en-US" sz="1400" b="0" i="1" smtClean="0">
                              <a:latin typeface="Cambria Math" panose="02040503050406030204" pitchFamily="18" charset="0"/>
                              <a:ea typeface="Cambria Math" panose="02040503050406030204" pitchFamily="18" charset="0"/>
                            </a:rPr>
                            <m:t>9+5</m:t>
                          </m:r>
                        </m:den>
                      </m:f>
                      <m:r>
                        <a:rPr lang="en-US" sz="1400" b="0" i="1" smtClean="0">
                          <a:latin typeface="Cambria Math" panose="02040503050406030204" pitchFamily="18" charset="0"/>
                          <a:ea typeface="Cambria Math" panose="02040503050406030204" pitchFamily="18" charset="0"/>
                        </a:rPr>
                        <m:t>×0.971+</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4+0</m:t>
                          </m:r>
                        </m:num>
                        <m:den>
                          <m:r>
                            <a:rPr lang="en-US" sz="1400" b="0" i="1" smtClean="0">
                              <a:latin typeface="Cambria Math" panose="02040503050406030204" pitchFamily="18" charset="0"/>
                              <a:ea typeface="Cambria Math" panose="02040503050406030204" pitchFamily="18" charset="0"/>
                            </a:rPr>
                            <m:t>9+5</m:t>
                          </m:r>
                        </m:den>
                      </m:f>
                      <m:r>
                        <a:rPr lang="en-US" sz="1400" b="0" i="1" smtClean="0">
                          <a:latin typeface="Cambria Math" panose="02040503050406030204" pitchFamily="18" charset="0"/>
                          <a:ea typeface="Cambria Math" panose="02040503050406030204" pitchFamily="18" charset="0"/>
                        </a:rPr>
                        <m:t>×0=0.693</m:t>
                      </m:r>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900" b="1" i="1" smtClean="0">
                          <a:latin typeface="Cambria Math" panose="02040503050406030204" pitchFamily="18" charset="0"/>
                          <a:cs typeface="Times New Roman" panose="02020603050405020304" pitchFamily="18" charset="0"/>
                        </a:rPr>
                        <m:t>𝑰𝒏𝒇𝒐𝒓𝒎𝒂𝒕𝒊𝒐𝒏</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𝑮𝒂𝒊𝒏</m:t>
                      </m:r>
                      <m:d>
                        <m:dPr>
                          <m:ctrlPr>
                            <a:rPr lang="en-US" sz="1900" b="1" i="1" smtClean="0">
                              <a:latin typeface="Cambria Math" panose="02040503050406030204" pitchFamily="18" charset="0"/>
                              <a:cs typeface="Times New Roman" panose="02020603050405020304" pitchFamily="18" charset="0"/>
                            </a:rPr>
                          </m:ctrlPr>
                        </m:dPr>
                        <m:e>
                          <m:r>
                            <a:rPr lang="en-US" sz="1900" b="1" i="1" smtClean="0">
                              <a:latin typeface="Cambria Math" panose="02040503050406030204" pitchFamily="18" charset="0"/>
                              <a:cs typeface="Times New Roman" panose="02020603050405020304" pitchFamily="18" charset="0"/>
                            </a:rPr>
                            <m:t>𝑺</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𝑶𝒖𝒕𝒍𝒐𝒐𝒌</m:t>
                          </m:r>
                        </m:e>
                      </m:d>
                      <m:r>
                        <a:rPr lang="en-US" sz="1900" b="1" i="1"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𝑬𝒏𝒕𝒓𝒐𝒑𝒚</m:t>
                      </m:r>
                      <m:d>
                        <m:dPr>
                          <m:ctrlPr>
                            <a:rPr lang="en-US" sz="1900" b="1" i="1" smtClean="0">
                              <a:latin typeface="Cambria Math" panose="02040503050406030204" pitchFamily="18" charset="0"/>
                              <a:cs typeface="Times New Roman" panose="02020603050405020304" pitchFamily="18" charset="0"/>
                            </a:rPr>
                          </m:ctrlPr>
                        </m:dPr>
                        <m:e>
                          <m:r>
                            <a:rPr lang="en-US" sz="1900" b="1" i="0" smtClean="0">
                              <a:latin typeface="Cambria Math" panose="02040503050406030204" pitchFamily="18" charset="0"/>
                              <a:cs typeface="Times New Roman" panose="02020603050405020304" pitchFamily="18" charset="0"/>
                            </a:rPr>
                            <m:t>𝐒</m:t>
                          </m:r>
                        </m:e>
                      </m:d>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𝐈</m:t>
                      </m:r>
                      <m:d>
                        <m:dPr>
                          <m:ctrlPr>
                            <a:rPr lang="en-US" sz="1900" b="1" i="1" smtClean="0">
                              <a:latin typeface="Cambria Math" panose="02040503050406030204" pitchFamily="18" charset="0"/>
                              <a:cs typeface="Times New Roman" panose="02020603050405020304" pitchFamily="18" charset="0"/>
                            </a:rPr>
                          </m:ctrlPr>
                        </m:dPr>
                        <m:e>
                          <m:r>
                            <a:rPr lang="en-US" sz="1900" b="1" i="0" smtClean="0">
                              <a:latin typeface="Cambria Math" panose="02040503050406030204" pitchFamily="18" charset="0"/>
                              <a:cs typeface="Times New Roman" panose="02020603050405020304" pitchFamily="18" charset="0"/>
                            </a:rPr>
                            <m:t>𝐒</m:t>
                          </m:r>
                          <m:r>
                            <a:rPr lang="en-US" sz="1900" b="1" i="0" smtClean="0">
                              <a:latin typeface="Cambria Math" panose="02040503050406030204" pitchFamily="18" charset="0"/>
                              <a:cs typeface="Times New Roman" panose="02020603050405020304" pitchFamily="18" charset="0"/>
                            </a:rPr>
                            <m:t>, </m:t>
                          </m:r>
                          <m:r>
                            <a:rPr lang="en-US" sz="1900" b="1" i="0" smtClean="0">
                              <a:latin typeface="Cambria Math" panose="02040503050406030204" pitchFamily="18" charset="0"/>
                              <a:cs typeface="Times New Roman" panose="02020603050405020304" pitchFamily="18" charset="0"/>
                            </a:rPr>
                            <m:t>𝐎𝐮𝐭𝐥𝐨𝐨𝐤</m:t>
                          </m:r>
                        </m:e>
                      </m:d>
                    </m:oMath>
                  </m:oMathPara>
                </a14:m>
                <a:endParaRPr lang="en-US" sz="1900" b="1" i="0" dirty="0">
                  <a:latin typeface="Cambria Math" panose="020405030504060302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𝟗𝟒𝟎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𝟔𝟗𝟑</m:t>
                    </m:r>
                    <m:r>
                      <a:rPr lang="en-US" sz="1900" b="1" i="0" smtClean="0">
                        <a:latin typeface="Cambria Math" panose="02040503050406030204" pitchFamily="18" charset="0"/>
                        <a:cs typeface="Times New Roman" panose="02020603050405020304" pitchFamily="18" charset="0"/>
                      </a:rPr>
                      <m:t>=</m:t>
                    </m:r>
                  </m:oMath>
                </a14:m>
                <a:r>
                  <a:rPr lang="en-US" sz="1900" b="1" dirty="0">
                    <a:latin typeface="Times New Roman" panose="02020603050405020304" pitchFamily="18" charset="0"/>
                    <a:cs typeface="Times New Roman" panose="02020603050405020304" pitchFamily="18" charset="0"/>
                  </a:rPr>
                  <a:t>0.247</a:t>
                </a: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2000" dirty="0"/>
              </a:p>
              <a:p>
                <a:pPr lvl="1">
                  <a:buFont typeface="Wingdings" panose="05000000000000000000" pitchFamily="2" charset="2"/>
                  <a:buChar char="§"/>
                </a:pPr>
                <a:endParaRPr lang="en-US" dirty="0"/>
              </a:p>
              <a:p>
                <a:pPr marL="201168" lvl="1" indent="0">
                  <a:buNone/>
                </a:pPr>
                <a:endParaRPr lang="en-US" dirty="0"/>
              </a:p>
            </p:txBody>
          </p:sp>
        </mc:Choice>
        <mc:Fallback xmlns="">
          <p:sp>
            <p:nvSpPr>
              <p:cNvPr id="3" name="Content Placeholder 2">
                <a:extLst>
                  <a:ext uri="{FF2B5EF4-FFF2-40B4-BE49-F238E27FC236}">
                    <a16:creationId xmlns:a16="http://schemas.microsoft.com/office/drawing/2014/main" id="{0FF22382-BA69-493C-BAC2-F2A83DBAC628}"/>
                  </a:ext>
                </a:extLst>
              </p:cNvPr>
              <p:cNvSpPr>
                <a:spLocks noGrp="1" noRot="1" noChangeAspect="1" noMove="1" noResize="1" noEditPoints="1" noAdjustHandles="1" noChangeArrowheads="1" noChangeShapeType="1" noTextEdit="1"/>
              </p:cNvSpPr>
              <p:nvPr>
                <p:ph sz="half" idx="1"/>
              </p:nvPr>
            </p:nvSpPr>
            <p:spPr>
              <a:xfrm>
                <a:off x="533400" y="1788794"/>
                <a:ext cx="6943724" cy="4621741"/>
              </a:xfrm>
              <a:blipFill>
                <a:blip r:embed="rId2"/>
                <a:stretch>
                  <a:fillRect l="-2019" t="-13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F495BD65-D86B-4407-A520-85DCCE1FE290}"/>
              </a:ext>
            </a:extLst>
          </p:cNvPr>
          <p:cNvPicPr>
            <a:picLocks noChangeAspect="1"/>
          </p:cNvPicPr>
          <p:nvPr/>
        </p:nvPicPr>
        <p:blipFill rotWithShape="1">
          <a:blip r:embed="rId3">
            <a:extLst>
              <a:ext uri="{28A0092B-C50C-407E-A947-70E740481C1C}">
                <a14:useLocalDpi xmlns:a14="http://schemas.microsoft.com/office/drawing/2010/main" val="0"/>
              </a:ext>
            </a:extLst>
          </a:blip>
          <a:srcRect l="3750" t="25333" r="6797" b="8333"/>
          <a:stretch/>
        </p:blipFill>
        <p:spPr>
          <a:xfrm>
            <a:off x="7762875" y="1011981"/>
            <a:ext cx="4429125" cy="4549140"/>
          </a:xfrm>
          <a:prstGeom prst="rect">
            <a:avLst/>
          </a:prstGeom>
        </p:spPr>
      </p:pic>
    </p:spTree>
    <p:extLst>
      <p:ext uri="{BB962C8B-B14F-4D97-AF65-F5344CB8AC3E}">
        <p14:creationId xmlns:p14="http://schemas.microsoft.com/office/powerpoint/2010/main" val="273463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0772-6B21-47E6-BDD3-BAB78382DE24}"/>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FF22382-BA69-493C-BAC2-F2A83DBAC628}"/>
                  </a:ext>
                </a:extLst>
              </p:cNvPr>
              <p:cNvSpPr>
                <a:spLocks noGrp="1"/>
              </p:cNvSpPr>
              <p:nvPr>
                <p:ph sz="half" idx="1"/>
              </p:nvPr>
            </p:nvSpPr>
            <p:spPr>
              <a:xfrm>
                <a:off x="533400" y="1788794"/>
                <a:ext cx="6943724" cy="4621741"/>
              </a:xfrm>
            </p:spPr>
            <p:txBody>
              <a:bodyPr>
                <a:normAutofit/>
              </a:bodyPr>
              <a:lstStyle/>
              <a:p>
                <a:pPr>
                  <a:buFont typeface="Wingdings" panose="05000000000000000000" pitchFamily="2" charset="2"/>
                  <a:buChar char="§"/>
                </a:pPr>
                <a:r>
                  <a:rPr lang="en-US" dirty="0"/>
                  <a:t>For each attribute: (let say Temperature)</a:t>
                </a:r>
              </a:p>
              <a:p>
                <a:pPr lvl="1">
                  <a:buFont typeface="Wingdings" panose="05000000000000000000" pitchFamily="2" charset="2"/>
                  <a:buChar char="§"/>
                </a:pPr>
                <a:r>
                  <a:rPr lang="en-US" dirty="0"/>
                  <a:t>Calculate Entropy of each values, i.e., ‘Hot’, ‘Mild’, ‘Cool’</a:t>
                </a: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𝑇𝑒𝑚𝑝</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𝐻𝑜𝑡</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2+2</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e>
                    </m:d>
                    <m:r>
                      <a:rPr lang="en-US" sz="1400" b="0" i="1" smtClean="0">
                        <a:latin typeface="Cambria Math" panose="02040503050406030204" pitchFamily="18" charset="0"/>
                        <a:cs typeface="Times New Roman" panose="02020603050405020304" pitchFamily="18" charset="0"/>
                      </a:rPr>
                      <m:t>=0</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𝑇𝑒𝑚𝑝</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𝑀𝑖𝑙𝑑</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4</m:t>
                        </m:r>
                      </m:num>
                      <m:den>
                        <m:r>
                          <a:rPr lang="en-US" sz="1400" b="0" i="1" smtClean="0">
                            <a:latin typeface="Cambria Math" panose="02040503050406030204" pitchFamily="18" charset="0"/>
                            <a:cs typeface="Times New Roman" panose="02020603050405020304" pitchFamily="18" charset="0"/>
                          </a:rPr>
                          <m:t>4+2</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4</m:t>
                            </m:r>
                          </m:num>
                          <m:den>
                            <m:r>
                              <a:rPr lang="en-US" sz="1400" b="0" i="1" smtClean="0">
                                <a:latin typeface="Cambria Math" panose="02040503050406030204" pitchFamily="18" charset="0"/>
                                <a:cs typeface="Times New Roman" panose="02020603050405020304" pitchFamily="18" charset="0"/>
                              </a:rPr>
                              <m:t>4</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4</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4</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e>
                    </m:d>
                    <m:r>
                      <a:rPr lang="en-US" sz="1400" b="0" i="1" smtClean="0">
                        <a:latin typeface="Cambria Math" panose="02040503050406030204" pitchFamily="18" charset="0"/>
                        <a:cs typeface="Times New Roman" panose="02020603050405020304" pitchFamily="18" charset="0"/>
                      </a:rPr>
                      <m:t>=0.918</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𝑇𝑒𝑚𝑝</m:t>
                        </m:r>
                        <m:r>
                          <a:rPr lang="en-US" sz="1400" b="0" i="1" smtClean="0">
                            <a:latin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cs typeface="Times New Roman" panose="02020603050405020304" pitchFamily="18" charset="0"/>
                          </a:rPr>
                          <m:t>𝐶𝑜𝑜𝑙</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3</m:t>
                        </m:r>
                      </m:num>
                      <m:den>
                        <m:r>
                          <a:rPr lang="en-US" sz="1400" b="0" i="1" smtClean="0">
                            <a:latin typeface="Cambria Math" panose="02040503050406030204" pitchFamily="18" charset="0"/>
                            <a:cs typeface="Times New Roman" panose="02020603050405020304" pitchFamily="18" charset="0"/>
                          </a:rPr>
                          <m:t>3+1</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3</m:t>
                            </m:r>
                          </m:num>
                          <m:den>
                            <m:r>
                              <a:rPr lang="en-US" sz="1400" b="0" i="1" smtClean="0">
                                <a:latin typeface="Cambria Math" panose="02040503050406030204" pitchFamily="18" charset="0"/>
                                <a:cs typeface="Times New Roman" panose="02020603050405020304" pitchFamily="18" charset="0"/>
                              </a:rPr>
                              <m:t>3</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3</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3</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e>
                    </m:d>
                    <m:r>
                      <a:rPr lang="en-US" sz="1400" b="0" i="1" smtClean="0">
                        <a:latin typeface="Cambria Math" panose="02040503050406030204" pitchFamily="18" charset="0"/>
                        <a:cs typeface="Times New Roman" panose="02020603050405020304" pitchFamily="18" charset="0"/>
                      </a:rPr>
                      <m:t>=0.811</m:t>
                    </m:r>
                  </m:oMath>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𝑣</m:t>
                          </m:r>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𝑣</m:t>
                          </m:r>
                          <m:r>
                            <a:rPr lang="en-US" sz="1400" i="1">
                              <a:latin typeface="Cambria Math" panose="02040503050406030204" pitchFamily="18" charset="0"/>
                            </a:rPr>
                            <m:t>|</m:t>
                          </m:r>
                        </m:sup>
                        <m:e>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e>
                              </m:d>
                            </m:num>
                            <m:den>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𝑆</m:t>
                                  </m:r>
                                </m:e>
                              </m:d>
                            </m:den>
                          </m:f>
                          <m:r>
                            <a:rPr lang="en-US" sz="1400" i="1">
                              <a:latin typeface="Cambria Math" panose="02040503050406030204" pitchFamily="18" charset="0"/>
                            </a:rPr>
                            <m:t>𝐸𝑛𝑡𝑟𝑜𝑝𝑦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r>
                            <a:rPr lang="en-US" sz="1400" i="1">
                              <a:latin typeface="Cambria Math" panose="02040503050406030204" pitchFamily="18" charset="0"/>
                            </a:rPr>
                            <m:t>)</m:t>
                          </m:r>
                        </m:e>
                      </m:nary>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oMath>
                  </m:oMathPara>
                </a14:m>
                <a:endParaRPr lang="en-US" sz="1400" b="0" i="1" dirty="0">
                  <a:latin typeface="Cambria Math" panose="020405030504060302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𝑆</m:t>
                          </m:r>
                          <m:r>
                            <a:rPr lang="en-US" sz="1400" i="1">
                              <a:latin typeface="Cambria Math" panose="02040503050406030204" pitchFamily="18" charset="0"/>
                            </a:rPr>
                            <m:t>,</m:t>
                          </m:r>
                          <m:r>
                            <a:rPr lang="en-US" sz="1400" b="0" i="1" smtClean="0">
                              <a:latin typeface="Cambria Math" panose="02040503050406030204" pitchFamily="18" charset="0"/>
                            </a:rPr>
                            <m:t>𝑇𝑒𝑚𝑝</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2+2</m:t>
                          </m:r>
                        </m:num>
                        <m:den>
                          <m:r>
                            <a:rPr lang="en-US" sz="1400" b="0" i="1" smtClean="0">
                              <a:latin typeface="Cambria Math" panose="02040503050406030204" pitchFamily="18" charset="0"/>
                            </a:rPr>
                            <m:t>9+5</m:t>
                          </m:r>
                        </m:den>
                      </m:f>
                      <m:r>
                        <a:rPr lang="en-US" sz="1400" b="0" i="1" smtClean="0">
                          <a:latin typeface="Cambria Math" panose="02040503050406030204" pitchFamily="18" charset="0"/>
                          <a:ea typeface="Cambria Math" panose="02040503050406030204" pitchFamily="18" charset="0"/>
                        </a:rPr>
                        <m:t>×1+</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4+2</m:t>
                          </m:r>
                        </m:num>
                        <m:den>
                          <m:r>
                            <a:rPr lang="en-US" sz="1400" b="0" i="1" smtClean="0">
                              <a:latin typeface="Cambria Math" panose="02040503050406030204" pitchFamily="18" charset="0"/>
                              <a:ea typeface="Cambria Math" panose="02040503050406030204" pitchFamily="18" charset="0"/>
                            </a:rPr>
                            <m:t>9+5</m:t>
                          </m:r>
                        </m:den>
                      </m:f>
                      <m:r>
                        <a:rPr lang="en-US" sz="1400" b="0" i="1" smtClean="0">
                          <a:latin typeface="Cambria Math" panose="02040503050406030204" pitchFamily="18" charset="0"/>
                          <a:ea typeface="Cambria Math" panose="02040503050406030204" pitchFamily="18" charset="0"/>
                        </a:rPr>
                        <m:t>×0.918+</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3+1</m:t>
                          </m:r>
                        </m:num>
                        <m:den>
                          <m:r>
                            <a:rPr lang="en-US" sz="1400" b="0" i="1" smtClean="0">
                              <a:latin typeface="Cambria Math" panose="02040503050406030204" pitchFamily="18" charset="0"/>
                              <a:ea typeface="Cambria Math" panose="02040503050406030204" pitchFamily="18" charset="0"/>
                            </a:rPr>
                            <m:t>9+5</m:t>
                          </m:r>
                        </m:den>
                      </m:f>
                      <m:r>
                        <a:rPr lang="en-US" sz="1400" b="0" i="1" smtClean="0">
                          <a:latin typeface="Cambria Math" panose="02040503050406030204" pitchFamily="18" charset="0"/>
                          <a:ea typeface="Cambria Math" panose="02040503050406030204" pitchFamily="18" charset="0"/>
                        </a:rPr>
                        <m:t>×0.811=0.911</m:t>
                      </m:r>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900" b="1" i="1" smtClean="0">
                          <a:latin typeface="Cambria Math" panose="02040503050406030204" pitchFamily="18" charset="0"/>
                          <a:cs typeface="Times New Roman" panose="02020603050405020304" pitchFamily="18" charset="0"/>
                        </a:rPr>
                        <m:t>𝑰𝒏𝒇𝒐𝒓𝒎𝒂𝒕𝒊𝒐𝒏</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𝑮𝒂𝒊𝒏</m:t>
                      </m:r>
                      <m:d>
                        <m:dPr>
                          <m:ctrlPr>
                            <a:rPr lang="en-US" sz="1900" b="1" i="1" smtClean="0">
                              <a:latin typeface="Cambria Math" panose="02040503050406030204" pitchFamily="18" charset="0"/>
                              <a:cs typeface="Times New Roman" panose="02020603050405020304" pitchFamily="18" charset="0"/>
                            </a:rPr>
                          </m:ctrlPr>
                        </m:dPr>
                        <m:e>
                          <m:r>
                            <a:rPr lang="en-US" sz="1900" b="1" i="1" smtClean="0">
                              <a:latin typeface="Cambria Math" panose="02040503050406030204" pitchFamily="18" charset="0"/>
                              <a:cs typeface="Times New Roman" panose="02020603050405020304" pitchFamily="18" charset="0"/>
                            </a:rPr>
                            <m:t>𝑺</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𝑻𝒆𝒎𝒑</m:t>
                          </m:r>
                        </m:e>
                      </m:d>
                      <m:r>
                        <a:rPr lang="en-US" sz="1900" b="1" i="1"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𝑬𝒏𝒕𝒓𝒐𝒑𝒚</m:t>
                      </m:r>
                      <m:d>
                        <m:dPr>
                          <m:ctrlPr>
                            <a:rPr lang="en-US" sz="1900" b="1" i="1" smtClean="0">
                              <a:latin typeface="Cambria Math" panose="02040503050406030204" pitchFamily="18" charset="0"/>
                              <a:cs typeface="Times New Roman" panose="02020603050405020304" pitchFamily="18" charset="0"/>
                            </a:rPr>
                          </m:ctrlPr>
                        </m:dPr>
                        <m:e>
                          <m:r>
                            <a:rPr lang="en-US" sz="1900" b="1" i="0" smtClean="0">
                              <a:latin typeface="Cambria Math" panose="02040503050406030204" pitchFamily="18" charset="0"/>
                              <a:cs typeface="Times New Roman" panose="02020603050405020304" pitchFamily="18" charset="0"/>
                            </a:rPr>
                            <m:t>𝐒</m:t>
                          </m:r>
                        </m:e>
                      </m:d>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𝐈</m:t>
                      </m:r>
                      <m:d>
                        <m:dPr>
                          <m:ctrlPr>
                            <a:rPr lang="en-US" sz="1900" b="1" i="1" smtClean="0">
                              <a:latin typeface="Cambria Math" panose="02040503050406030204" pitchFamily="18" charset="0"/>
                              <a:cs typeface="Times New Roman" panose="02020603050405020304" pitchFamily="18" charset="0"/>
                            </a:rPr>
                          </m:ctrlPr>
                        </m:dPr>
                        <m:e>
                          <m:r>
                            <a:rPr lang="en-US" sz="1900" b="1" i="0" smtClean="0">
                              <a:latin typeface="Cambria Math" panose="02040503050406030204" pitchFamily="18" charset="0"/>
                              <a:cs typeface="Times New Roman" panose="02020603050405020304" pitchFamily="18" charset="0"/>
                            </a:rPr>
                            <m:t>𝐒</m:t>
                          </m:r>
                          <m:r>
                            <a:rPr lang="en-US" sz="1900" b="1" i="0"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𝑻𝒆𝒎𝒑</m:t>
                          </m:r>
                        </m:e>
                      </m:d>
                    </m:oMath>
                  </m:oMathPara>
                </a14:m>
                <a:endParaRPr lang="en-US" sz="1900" b="1" i="0" dirty="0">
                  <a:latin typeface="Cambria Math" panose="020405030504060302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𝟗𝟒𝟎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𝟗𝟏𝟏</m:t>
                    </m:r>
                    <m:r>
                      <a:rPr lang="en-US" sz="1900" b="1" i="0" smtClean="0">
                        <a:latin typeface="Cambria Math" panose="02040503050406030204" pitchFamily="18" charset="0"/>
                        <a:cs typeface="Times New Roman" panose="02020603050405020304" pitchFamily="18" charset="0"/>
                      </a:rPr>
                      <m:t>=</m:t>
                    </m:r>
                  </m:oMath>
                </a14:m>
                <a:r>
                  <a:rPr lang="en-US" sz="1900" b="1" dirty="0">
                    <a:latin typeface="Times New Roman" panose="02020603050405020304" pitchFamily="18" charset="0"/>
                    <a:cs typeface="Times New Roman" panose="02020603050405020304" pitchFamily="18" charset="0"/>
                  </a:rPr>
                  <a:t>0.029</a:t>
                </a: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2000" dirty="0"/>
              </a:p>
              <a:p>
                <a:pPr lvl="1">
                  <a:buFont typeface="Wingdings" panose="05000000000000000000" pitchFamily="2" charset="2"/>
                  <a:buChar char="§"/>
                </a:pPr>
                <a:endParaRPr lang="en-US" dirty="0"/>
              </a:p>
              <a:p>
                <a:pPr marL="201168" lvl="1" indent="0">
                  <a:buNone/>
                </a:pPr>
                <a:endParaRPr lang="en-US" dirty="0"/>
              </a:p>
            </p:txBody>
          </p:sp>
        </mc:Choice>
        <mc:Fallback xmlns="">
          <p:sp>
            <p:nvSpPr>
              <p:cNvPr id="3" name="Content Placeholder 2">
                <a:extLst>
                  <a:ext uri="{FF2B5EF4-FFF2-40B4-BE49-F238E27FC236}">
                    <a16:creationId xmlns:a16="http://schemas.microsoft.com/office/drawing/2014/main" id="{0FF22382-BA69-493C-BAC2-F2A83DBAC628}"/>
                  </a:ext>
                </a:extLst>
              </p:cNvPr>
              <p:cNvSpPr>
                <a:spLocks noGrp="1" noRot="1" noChangeAspect="1" noMove="1" noResize="1" noEditPoints="1" noAdjustHandles="1" noChangeArrowheads="1" noChangeShapeType="1" noTextEdit="1"/>
              </p:cNvSpPr>
              <p:nvPr>
                <p:ph sz="half" idx="1"/>
              </p:nvPr>
            </p:nvSpPr>
            <p:spPr>
              <a:xfrm>
                <a:off x="533400" y="1788794"/>
                <a:ext cx="6943724" cy="4621741"/>
              </a:xfrm>
              <a:blipFill>
                <a:blip r:embed="rId2"/>
                <a:stretch>
                  <a:fillRect l="-2107" t="-131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xmlns="" id="{108AD973-8B6D-4739-B571-D6DEAA7AB712}"/>
              </a:ext>
            </a:extLst>
          </p:cNvPr>
          <p:cNvPicPr>
            <a:picLocks noChangeAspect="1"/>
          </p:cNvPicPr>
          <p:nvPr/>
        </p:nvPicPr>
        <p:blipFill rotWithShape="1">
          <a:blip r:embed="rId3">
            <a:extLst>
              <a:ext uri="{28A0092B-C50C-407E-A947-70E740481C1C}">
                <a14:useLocalDpi xmlns:a14="http://schemas.microsoft.com/office/drawing/2010/main" val="0"/>
              </a:ext>
            </a:extLst>
          </a:blip>
          <a:srcRect l="4376" t="25332" r="4922" b="7275"/>
          <a:stretch/>
        </p:blipFill>
        <p:spPr>
          <a:xfrm>
            <a:off x="7248525" y="1737360"/>
            <a:ext cx="4781550" cy="4427433"/>
          </a:xfrm>
          <a:prstGeom prst="rect">
            <a:avLst/>
          </a:prstGeom>
        </p:spPr>
      </p:pic>
    </p:spTree>
    <p:extLst>
      <p:ext uri="{BB962C8B-B14F-4D97-AF65-F5344CB8AC3E}">
        <p14:creationId xmlns:p14="http://schemas.microsoft.com/office/powerpoint/2010/main" val="311871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0772-6B21-47E6-BDD3-BAB78382DE24}"/>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FF22382-BA69-493C-BAC2-F2A83DBAC628}"/>
                  </a:ext>
                </a:extLst>
              </p:cNvPr>
              <p:cNvSpPr>
                <a:spLocks noGrp="1"/>
              </p:cNvSpPr>
              <p:nvPr>
                <p:ph sz="half" idx="1"/>
              </p:nvPr>
            </p:nvSpPr>
            <p:spPr>
              <a:xfrm>
                <a:off x="533400" y="1788794"/>
                <a:ext cx="6943724" cy="4621741"/>
              </a:xfrm>
            </p:spPr>
            <p:txBody>
              <a:bodyPr>
                <a:normAutofit/>
              </a:bodyPr>
              <a:lstStyle/>
              <a:p>
                <a:pPr>
                  <a:buFont typeface="Wingdings" panose="05000000000000000000" pitchFamily="2" charset="2"/>
                  <a:buChar char="§"/>
                </a:pPr>
                <a:r>
                  <a:rPr lang="en-US" dirty="0"/>
                  <a:t>For each attribute: (let say Humidity)</a:t>
                </a:r>
              </a:p>
              <a:p>
                <a:pPr lvl="1">
                  <a:buFont typeface="Wingdings" panose="05000000000000000000" pitchFamily="2" charset="2"/>
                  <a:buChar char="§"/>
                </a:pPr>
                <a:r>
                  <a:rPr lang="en-US" dirty="0"/>
                  <a:t>Calculate Entropy of each values, i.e., ‘High’, ‘Normal’, </a:t>
                </a:r>
              </a:p>
              <a:p>
                <a:pPr marL="201168" lvl="1" indent="0">
                  <a:lnSpc>
                    <a:spcPct val="110000"/>
                  </a:lnSpc>
                  <a:buNone/>
                </a:pPr>
                <a14:m>
                  <m:oMath xmlns:m="http://schemas.openxmlformats.org/officeDocument/2006/math">
                    <m:r>
                      <a:rPr lang="en-US" sz="1600" b="0" i="1" smtClean="0">
                        <a:latin typeface="Cambria Math" panose="02040503050406030204" pitchFamily="18" charset="0"/>
                        <a:cs typeface="Times New Roman" panose="02020603050405020304" pitchFamily="18" charset="0"/>
                      </a:rPr>
                      <m:t>𝐸𝑛𝑡𝑟𝑜𝑝𝑦</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𝐻𝑢𝑚𝑖𝑑𝑖𝑡𝑦</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𝐻𝑖𝑔h</m:t>
                        </m:r>
                      </m:e>
                    </m:d>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3</m:t>
                        </m:r>
                      </m:num>
                      <m:den>
                        <m:r>
                          <a:rPr lang="en-US" sz="1600" b="0" i="1" smtClean="0">
                            <a:latin typeface="Cambria Math" panose="02040503050406030204" pitchFamily="18" charset="0"/>
                            <a:cs typeface="Times New Roman" panose="02020603050405020304" pitchFamily="18" charset="0"/>
                          </a:rPr>
                          <m:t>3+4</m:t>
                        </m:r>
                      </m:den>
                    </m:f>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𝑙𝑜𝑔</m:t>
                        </m:r>
                      </m:e>
                      <m:sub>
                        <m:r>
                          <a:rPr lang="en-US" sz="1600" b="0" i="1" smtClean="0">
                            <a:latin typeface="Cambria Math" panose="02040503050406030204" pitchFamily="18" charset="0"/>
                            <a:cs typeface="Times New Roman" panose="02020603050405020304" pitchFamily="18" charset="0"/>
                          </a:rPr>
                          <m:t>2</m:t>
                        </m:r>
                      </m:sub>
                    </m:sSub>
                    <m:d>
                      <m:dPr>
                        <m:ctrlPr>
                          <a:rPr lang="en-US" sz="1600" b="0" i="1" smtClean="0">
                            <a:latin typeface="Cambria Math" panose="02040503050406030204" pitchFamily="18" charset="0"/>
                            <a:cs typeface="Times New Roman" panose="02020603050405020304" pitchFamily="18" charset="0"/>
                          </a:rPr>
                        </m:ctrlPr>
                      </m:dPr>
                      <m:e>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3</m:t>
                            </m:r>
                          </m:num>
                          <m:den>
                            <m:r>
                              <a:rPr lang="en-US" sz="1600" b="0" i="1" smtClean="0">
                                <a:latin typeface="Cambria Math" panose="02040503050406030204" pitchFamily="18" charset="0"/>
                                <a:cs typeface="Times New Roman" panose="02020603050405020304" pitchFamily="18" charset="0"/>
                              </a:rPr>
                              <m:t>3</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4</m:t>
                            </m:r>
                          </m:den>
                        </m:f>
                      </m:e>
                    </m:d>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cs typeface="Times New Roman" panose="02020603050405020304" pitchFamily="18" charset="0"/>
                      </a:rPr>
                      <m:t>−</m:t>
                    </m:r>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4</m:t>
                        </m:r>
                      </m:num>
                      <m:den>
                        <m:r>
                          <a:rPr lang="en-US" sz="1600" b="0" i="1" smtClean="0">
                            <a:latin typeface="Cambria Math" panose="02040503050406030204" pitchFamily="18" charset="0"/>
                            <a:cs typeface="Times New Roman" panose="02020603050405020304" pitchFamily="18" charset="0"/>
                          </a:rPr>
                          <m:t>3</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4</m:t>
                        </m:r>
                      </m:den>
                    </m:f>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𝑙𝑜𝑔</m:t>
                        </m:r>
                      </m:e>
                      <m:sub>
                        <m:r>
                          <a:rPr lang="en-US" sz="1600" i="1">
                            <a:latin typeface="Cambria Math" panose="02040503050406030204" pitchFamily="18" charset="0"/>
                            <a:cs typeface="Times New Roman" panose="02020603050405020304" pitchFamily="18" charset="0"/>
                          </a:rPr>
                          <m:t>2</m:t>
                        </m:r>
                      </m:sub>
                    </m:sSub>
                    <m:d>
                      <m:dPr>
                        <m:ctrlPr>
                          <a:rPr lang="en-US" sz="1600" i="1">
                            <a:latin typeface="Cambria Math" panose="02040503050406030204" pitchFamily="18" charset="0"/>
                            <a:cs typeface="Times New Roman" panose="02020603050405020304" pitchFamily="18" charset="0"/>
                          </a:rPr>
                        </m:ctrlPr>
                      </m:dPr>
                      <m:e>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4</m:t>
                            </m:r>
                          </m:num>
                          <m:den>
                            <m:r>
                              <a:rPr lang="en-US" sz="1600" b="0" i="1" smtClean="0">
                                <a:latin typeface="Cambria Math" panose="02040503050406030204" pitchFamily="18" charset="0"/>
                                <a:cs typeface="Times New Roman" panose="02020603050405020304" pitchFamily="18" charset="0"/>
                              </a:rPr>
                              <m:t>3</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4</m:t>
                            </m:r>
                          </m:den>
                        </m:f>
                      </m:e>
                    </m:d>
                    <m:r>
                      <a:rPr lang="en-US" sz="1600" b="0" i="1" smtClean="0">
                        <a:latin typeface="Cambria Math" panose="02040503050406030204" pitchFamily="18" charset="0"/>
                        <a:cs typeface="Times New Roman" panose="02020603050405020304" pitchFamily="18" charset="0"/>
                      </a:rPr>
                      <m:t>=0.985</m:t>
                    </m:r>
                  </m:oMath>
                </a14:m>
                <a:endParaRPr lang="en-US" sz="1600"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6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600" b="0" i="1" smtClean="0">
                        <a:latin typeface="Cambria Math" panose="02040503050406030204" pitchFamily="18" charset="0"/>
                        <a:cs typeface="Times New Roman" panose="02020603050405020304" pitchFamily="18" charset="0"/>
                      </a:rPr>
                      <m:t>𝐸𝑛𝑡𝑟𝑜𝑝𝑦</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𝐻𝑢𝑛𝑖𝑑𝑖𝑡𝑦</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𝑁𝑜𝑟𝑚𝑎𝑙</m:t>
                        </m:r>
                      </m:e>
                    </m:d>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6</m:t>
                        </m:r>
                      </m:num>
                      <m:den>
                        <m:r>
                          <a:rPr lang="en-US" sz="1600" b="0" i="1" smtClean="0">
                            <a:latin typeface="Cambria Math" panose="02040503050406030204" pitchFamily="18" charset="0"/>
                            <a:cs typeface="Times New Roman" panose="02020603050405020304" pitchFamily="18" charset="0"/>
                          </a:rPr>
                          <m:t>6+1</m:t>
                        </m:r>
                      </m:den>
                    </m:f>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𝑙𝑜𝑔</m:t>
                        </m:r>
                      </m:e>
                      <m:sub>
                        <m:r>
                          <a:rPr lang="en-US" sz="1600" b="0" i="1" smtClean="0">
                            <a:latin typeface="Cambria Math" panose="02040503050406030204" pitchFamily="18" charset="0"/>
                            <a:cs typeface="Times New Roman" panose="02020603050405020304" pitchFamily="18" charset="0"/>
                          </a:rPr>
                          <m:t>2</m:t>
                        </m:r>
                      </m:sub>
                    </m:sSub>
                    <m:d>
                      <m:dPr>
                        <m:ctrlPr>
                          <a:rPr lang="en-US" sz="1600" b="0" i="1" smtClean="0">
                            <a:latin typeface="Cambria Math" panose="02040503050406030204" pitchFamily="18" charset="0"/>
                            <a:cs typeface="Times New Roman" panose="02020603050405020304" pitchFamily="18" charset="0"/>
                          </a:rPr>
                        </m:ctrlPr>
                      </m:dPr>
                      <m:e>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6</m:t>
                            </m:r>
                          </m:num>
                          <m:den>
                            <m:r>
                              <a:rPr lang="en-US" sz="1600" b="0" i="1" smtClean="0">
                                <a:latin typeface="Cambria Math" panose="02040503050406030204" pitchFamily="18" charset="0"/>
                                <a:cs typeface="Times New Roman" panose="02020603050405020304" pitchFamily="18" charset="0"/>
                              </a:rPr>
                              <m:t>6+1</m:t>
                            </m:r>
                          </m:den>
                        </m:f>
                      </m:e>
                    </m:d>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cs typeface="Times New Roman" panose="02020603050405020304" pitchFamily="18" charset="0"/>
                      </a:rPr>
                      <m:t>−</m:t>
                    </m:r>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6</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den>
                    </m:f>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𝑙𝑜𝑔</m:t>
                        </m:r>
                      </m:e>
                      <m:sub>
                        <m:r>
                          <a:rPr lang="en-US" sz="1600" i="1">
                            <a:latin typeface="Cambria Math" panose="02040503050406030204" pitchFamily="18" charset="0"/>
                            <a:cs typeface="Times New Roman" panose="02020603050405020304" pitchFamily="18" charset="0"/>
                          </a:rPr>
                          <m:t>2</m:t>
                        </m:r>
                      </m:sub>
                    </m:sSub>
                    <m:d>
                      <m:dPr>
                        <m:ctrlPr>
                          <a:rPr lang="en-US" sz="1600" i="1">
                            <a:latin typeface="Cambria Math" panose="02040503050406030204" pitchFamily="18" charset="0"/>
                            <a:cs typeface="Times New Roman" panose="02020603050405020304" pitchFamily="18" charset="0"/>
                          </a:rPr>
                        </m:ctrlPr>
                      </m:dPr>
                      <m:e>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6</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den>
                        </m:f>
                      </m:e>
                    </m:d>
                    <m:r>
                      <a:rPr lang="en-US" sz="1600" b="0" i="1" smtClean="0">
                        <a:latin typeface="Cambria Math" panose="02040503050406030204" pitchFamily="18" charset="0"/>
                        <a:cs typeface="Times New Roman" panose="02020603050405020304" pitchFamily="18" charset="0"/>
                      </a:rPr>
                      <m:t>=0.591</m:t>
                    </m:r>
                  </m:oMath>
                </a14:m>
                <a:endParaRPr lang="en-US" sz="160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𝑣</m:t>
                          </m:r>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𝑣</m:t>
                          </m:r>
                          <m:r>
                            <a:rPr lang="en-US" sz="1400" i="1">
                              <a:latin typeface="Cambria Math" panose="02040503050406030204" pitchFamily="18" charset="0"/>
                            </a:rPr>
                            <m:t>|</m:t>
                          </m:r>
                        </m:sup>
                        <m:e>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e>
                              </m:d>
                            </m:num>
                            <m:den>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𝑆</m:t>
                                  </m:r>
                                </m:e>
                              </m:d>
                            </m:den>
                          </m:f>
                          <m:r>
                            <a:rPr lang="en-US" sz="1400" i="1">
                              <a:latin typeface="Cambria Math" panose="02040503050406030204" pitchFamily="18" charset="0"/>
                            </a:rPr>
                            <m:t>𝐸𝑛𝑡𝑟𝑜𝑝𝑦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r>
                            <a:rPr lang="en-US" sz="1400" i="1">
                              <a:latin typeface="Cambria Math" panose="02040503050406030204" pitchFamily="18" charset="0"/>
                            </a:rPr>
                            <m:t>)</m:t>
                          </m:r>
                        </m:e>
                      </m:nary>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oMath>
                  </m:oMathPara>
                </a14:m>
                <a:endParaRPr lang="en-US" sz="1400" b="0" i="1" dirty="0">
                  <a:latin typeface="Cambria Math" panose="020405030504060302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𝑆</m:t>
                          </m:r>
                          <m:r>
                            <a:rPr lang="en-US" sz="1400" i="1">
                              <a:latin typeface="Cambria Math" panose="02040503050406030204" pitchFamily="18" charset="0"/>
                            </a:rPr>
                            <m:t>,</m:t>
                          </m:r>
                          <m:r>
                            <a:rPr lang="en-US" sz="1400" b="0" i="1" smtClean="0">
                              <a:latin typeface="Cambria Math" panose="02040503050406030204" pitchFamily="18" charset="0"/>
                            </a:rPr>
                            <m:t>𝐻𝑢𝑚𝑖𝑑𝑖𝑡𝑦</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3+4</m:t>
                          </m:r>
                        </m:num>
                        <m:den>
                          <m:r>
                            <a:rPr lang="en-US" sz="1400" b="0" i="1" smtClean="0">
                              <a:latin typeface="Cambria Math" panose="02040503050406030204" pitchFamily="18" charset="0"/>
                            </a:rPr>
                            <m:t>9+5</m:t>
                          </m:r>
                        </m:den>
                      </m:f>
                      <m:r>
                        <a:rPr lang="en-US" sz="1400" b="0" i="1" smtClean="0">
                          <a:latin typeface="Cambria Math" panose="02040503050406030204" pitchFamily="18" charset="0"/>
                          <a:ea typeface="Cambria Math" panose="02040503050406030204" pitchFamily="18" charset="0"/>
                        </a:rPr>
                        <m:t>×0.985+</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6+1</m:t>
                          </m:r>
                        </m:num>
                        <m:den>
                          <m:r>
                            <a:rPr lang="en-US" sz="1400" b="0" i="1" smtClean="0">
                              <a:latin typeface="Cambria Math" panose="02040503050406030204" pitchFamily="18" charset="0"/>
                              <a:ea typeface="Cambria Math" panose="02040503050406030204" pitchFamily="18" charset="0"/>
                            </a:rPr>
                            <m:t>9+5</m:t>
                          </m:r>
                        </m:den>
                      </m:f>
                      <m:r>
                        <a:rPr lang="en-US" sz="1400" b="0" i="1" smtClean="0">
                          <a:latin typeface="Cambria Math" panose="02040503050406030204" pitchFamily="18" charset="0"/>
                          <a:ea typeface="Cambria Math" panose="02040503050406030204" pitchFamily="18" charset="0"/>
                        </a:rPr>
                        <m:t>×0.591=0.788</m:t>
                      </m:r>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900" b="1" i="1" smtClean="0">
                          <a:latin typeface="Cambria Math" panose="02040503050406030204" pitchFamily="18" charset="0"/>
                          <a:cs typeface="Times New Roman" panose="02020603050405020304" pitchFamily="18" charset="0"/>
                        </a:rPr>
                        <m:t>𝑰𝒏𝒇𝒐𝒓𝒎𝒂𝒕𝒊𝒐𝒏</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𝑮𝒂𝒊𝒏</m:t>
                      </m:r>
                      <m:d>
                        <m:dPr>
                          <m:ctrlPr>
                            <a:rPr lang="en-US" sz="1900" b="1" i="1" smtClean="0">
                              <a:latin typeface="Cambria Math" panose="02040503050406030204" pitchFamily="18" charset="0"/>
                              <a:cs typeface="Times New Roman" panose="02020603050405020304" pitchFamily="18" charset="0"/>
                            </a:rPr>
                          </m:ctrlPr>
                        </m:dPr>
                        <m:e>
                          <m:r>
                            <a:rPr lang="en-US" sz="1900" b="1" i="1" smtClean="0">
                              <a:latin typeface="Cambria Math" panose="02040503050406030204" pitchFamily="18" charset="0"/>
                              <a:cs typeface="Times New Roman" panose="02020603050405020304" pitchFamily="18" charset="0"/>
                            </a:rPr>
                            <m:t>𝑺</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𝑯𝒖𝒎𝒅𝒊𝒕𝒚</m:t>
                          </m:r>
                        </m:e>
                      </m:d>
                      <m:r>
                        <a:rPr lang="en-US" sz="1900" b="1" i="1"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𝑬𝒏𝒕𝒓𝒐𝒑𝒚</m:t>
                      </m:r>
                      <m:d>
                        <m:dPr>
                          <m:ctrlPr>
                            <a:rPr lang="en-US" sz="1900" b="1" i="1" smtClean="0">
                              <a:latin typeface="Cambria Math" panose="02040503050406030204" pitchFamily="18" charset="0"/>
                              <a:cs typeface="Times New Roman" panose="02020603050405020304" pitchFamily="18" charset="0"/>
                            </a:rPr>
                          </m:ctrlPr>
                        </m:dPr>
                        <m:e>
                          <m:r>
                            <a:rPr lang="en-US" sz="1900" b="1" i="0" smtClean="0">
                              <a:latin typeface="Cambria Math" panose="02040503050406030204" pitchFamily="18" charset="0"/>
                              <a:cs typeface="Times New Roman" panose="02020603050405020304" pitchFamily="18" charset="0"/>
                            </a:rPr>
                            <m:t>𝐒</m:t>
                          </m:r>
                        </m:e>
                      </m:d>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𝐈</m:t>
                      </m:r>
                      <m:d>
                        <m:dPr>
                          <m:ctrlPr>
                            <a:rPr lang="en-US" sz="1900" b="1" i="1" smtClean="0">
                              <a:latin typeface="Cambria Math" panose="02040503050406030204" pitchFamily="18" charset="0"/>
                              <a:cs typeface="Times New Roman" panose="02020603050405020304" pitchFamily="18" charset="0"/>
                            </a:rPr>
                          </m:ctrlPr>
                        </m:dPr>
                        <m:e>
                          <m:r>
                            <a:rPr lang="en-US" sz="1900" b="1" i="0" smtClean="0">
                              <a:latin typeface="Cambria Math" panose="02040503050406030204" pitchFamily="18" charset="0"/>
                              <a:cs typeface="Times New Roman" panose="02020603050405020304" pitchFamily="18" charset="0"/>
                            </a:rPr>
                            <m:t>𝐒</m:t>
                          </m:r>
                          <m:r>
                            <a:rPr lang="en-US" sz="1900" b="1" i="0"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𝑯𝒖𝒎𝒊𝒅𝒊𝒕𝒚</m:t>
                          </m:r>
                        </m:e>
                      </m:d>
                    </m:oMath>
                  </m:oMathPara>
                </a14:m>
                <a:endParaRPr lang="en-US" sz="1900" b="1" i="0" dirty="0">
                  <a:latin typeface="Cambria Math" panose="02040503050406030204" pitchFamily="18" charset="0"/>
                  <a:cs typeface="Times New Roman" panose="02020603050405020304" pitchFamily="18" charset="0"/>
                </a:endParaRPr>
              </a:p>
              <a:p>
                <a:pPr marL="201168" lvl="1" indent="0">
                  <a:lnSpc>
                    <a:spcPct val="110000"/>
                  </a:lnSpc>
                  <a:buNone/>
                </a:pPr>
                <a:r>
                  <a:rPr lang="en-US" sz="1900" b="1" dirty="0">
                    <a:cs typeface="Times New Roman" panose="02020603050405020304" pitchFamily="18" charset="0"/>
                  </a:rPr>
                  <a:t>                         </a:t>
                </a:r>
                <a14:m>
                  <m:oMath xmlns:m="http://schemas.openxmlformats.org/officeDocument/2006/math">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𝟗𝟒𝟎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𝟕𝟖</m:t>
                    </m:r>
                  </m:oMath>
                </a14:m>
                <a:r>
                  <a:rPr lang="en-US" sz="1900" b="1" dirty="0">
                    <a:latin typeface="Times New Roman" panose="02020603050405020304" pitchFamily="18" charset="0"/>
                    <a:cs typeface="Times New Roman" panose="02020603050405020304" pitchFamily="18" charset="0"/>
                  </a:rPr>
                  <a:t>8 = 0.152 </a:t>
                </a: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2000" dirty="0"/>
              </a:p>
              <a:p>
                <a:pPr lvl="1">
                  <a:buFont typeface="Wingdings" panose="05000000000000000000" pitchFamily="2" charset="2"/>
                  <a:buChar char="§"/>
                </a:pPr>
                <a:endParaRPr lang="en-US" dirty="0"/>
              </a:p>
              <a:p>
                <a:pPr marL="201168" lvl="1" indent="0">
                  <a:buNone/>
                </a:pPr>
                <a:endParaRPr lang="en-US" dirty="0"/>
              </a:p>
            </p:txBody>
          </p:sp>
        </mc:Choice>
        <mc:Fallback xmlns="">
          <p:sp>
            <p:nvSpPr>
              <p:cNvPr id="3" name="Content Placeholder 2">
                <a:extLst>
                  <a:ext uri="{FF2B5EF4-FFF2-40B4-BE49-F238E27FC236}">
                    <a16:creationId xmlns:a16="http://schemas.microsoft.com/office/drawing/2014/main" id="{0FF22382-BA69-493C-BAC2-F2A83DBAC628}"/>
                  </a:ext>
                </a:extLst>
              </p:cNvPr>
              <p:cNvSpPr>
                <a:spLocks noGrp="1" noRot="1" noChangeAspect="1" noMove="1" noResize="1" noEditPoints="1" noAdjustHandles="1" noChangeArrowheads="1" noChangeShapeType="1" noTextEdit="1"/>
              </p:cNvSpPr>
              <p:nvPr>
                <p:ph sz="half" idx="1"/>
              </p:nvPr>
            </p:nvSpPr>
            <p:spPr>
              <a:xfrm>
                <a:off x="533400" y="1788794"/>
                <a:ext cx="6943724" cy="4621741"/>
              </a:xfrm>
              <a:blipFill>
                <a:blip r:embed="rId2"/>
                <a:stretch>
                  <a:fillRect l="-2107" t="-13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3F662E31-55BD-4F77-923F-E1676CDDA5D2}"/>
              </a:ext>
            </a:extLst>
          </p:cNvPr>
          <p:cNvPicPr>
            <a:picLocks noChangeAspect="1"/>
          </p:cNvPicPr>
          <p:nvPr/>
        </p:nvPicPr>
        <p:blipFill rotWithShape="1">
          <a:blip r:embed="rId3">
            <a:extLst>
              <a:ext uri="{28A0092B-C50C-407E-A947-70E740481C1C}">
                <a14:useLocalDpi xmlns:a14="http://schemas.microsoft.com/office/drawing/2010/main" val="0"/>
              </a:ext>
            </a:extLst>
          </a:blip>
          <a:srcRect l="10625" t="26083" r="21016"/>
          <a:stretch/>
        </p:blipFill>
        <p:spPr>
          <a:xfrm>
            <a:off x="7591425" y="1884044"/>
            <a:ext cx="4505325" cy="4126231"/>
          </a:xfrm>
          <a:prstGeom prst="rect">
            <a:avLst/>
          </a:prstGeom>
        </p:spPr>
      </p:pic>
    </p:spTree>
    <p:extLst>
      <p:ext uri="{BB962C8B-B14F-4D97-AF65-F5344CB8AC3E}">
        <p14:creationId xmlns:p14="http://schemas.microsoft.com/office/powerpoint/2010/main" val="975260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0772-6B21-47E6-BDD3-BAB78382DE24}"/>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FF22382-BA69-493C-BAC2-F2A83DBAC628}"/>
                  </a:ext>
                </a:extLst>
              </p:cNvPr>
              <p:cNvSpPr>
                <a:spLocks noGrp="1"/>
              </p:cNvSpPr>
              <p:nvPr>
                <p:ph sz="half" idx="1"/>
              </p:nvPr>
            </p:nvSpPr>
            <p:spPr>
              <a:xfrm>
                <a:off x="533400" y="1788794"/>
                <a:ext cx="6943724" cy="4621741"/>
              </a:xfrm>
            </p:spPr>
            <p:txBody>
              <a:bodyPr>
                <a:normAutofit fontScale="92500"/>
              </a:bodyPr>
              <a:lstStyle/>
              <a:p>
                <a:pPr>
                  <a:buFont typeface="Wingdings" panose="05000000000000000000" pitchFamily="2" charset="2"/>
                  <a:buChar char="§"/>
                </a:pPr>
                <a:r>
                  <a:rPr lang="en-US" dirty="0"/>
                  <a:t>For each attribute: (let say Windy)</a:t>
                </a:r>
              </a:p>
              <a:p>
                <a:pPr lvl="1">
                  <a:buFont typeface="Wingdings" panose="05000000000000000000" pitchFamily="2" charset="2"/>
                  <a:buChar char="§"/>
                </a:pPr>
                <a:r>
                  <a:rPr lang="en-US" dirty="0"/>
                  <a:t>Calculate Entropy of each values, i.e., ‘Strong’, ‘Weak’, </a:t>
                </a:r>
              </a:p>
              <a:p>
                <a:pPr marL="201168" lvl="1" indent="0">
                  <a:lnSpc>
                    <a:spcPct val="110000"/>
                  </a:lnSpc>
                  <a:buNone/>
                </a:pPr>
                <a14:m>
                  <m:oMath xmlns:m="http://schemas.openxmlformats.org/officeDocument/2006/math">
                    <m:r>
                      <a:rPr lang="en-US" sz="1600" b="0" i="1" smtClean="0">
                        <a:latin typeface="Cambria Math" panose="02040503050406030204" pitchFamily="18" charset="0"/>
                        <a:cs typeface="Times New Roman" panose="02020603050405020304" pitchFamily="18" charset="0"/>
                      </a:rPr>
                      <m:t>𝐸𝑛𝑡𝑟𝑜𝑝𝑦</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𝑊𝑖𝑛𝑑𝑦</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𝑆𝑡𝑟𝑜𝑛𝑔</m:t>
                        </m:r>
                      </m:e>
                    </m:d>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3</m:t>
                        </m:r>
                      </m:num>
                      <m:den>
                        <m:r>
                          <a:rPr lang="en-US" sz="1600" b="0" i="1" smtClean="0">
                            <a:latin typeface="Cambria Math" panose="02040503050406030204" pitchFamily="18" charset="0"/>
                            <a:cs typeface="Times New Roman" panose="02020603050405020304" pitchFamily="18" charset="0"/>
                          </a:rPr>
                          <m:t>3+3</m:t>
                        </m:r>
                      </m:den>
                    </m:f>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𝑙𝑜𝑔</m:t>
                        </m:r>
                      </m:e>
                      <m:sub>
                        <m:r>
                          <a:rPr lang="en-US" sz="1600" b="0" i="1" smtClean="0">
                            <a:latin typeface="Cambria Math" panose="02040503050406030204" pitchFamily="18" charset="0"/>
                            <a:cs typeface="Times New Roman" panose="02020603050405020304" pitchFamily="18" charset="0"/>
                          </a:rPr>
                          <m:t>2</m:t>
                        </m:r>
                      </m:sub>
                    </m:sSub>
                    <m:d>
                      <m:dPr>
                        <m:ctrlPr>
                          <a:rPr lang="en-US" sz="1600" b="0" i="1" smtClean="0">
                            <a:latin typeface="Cambria Math" panose="02040503050406030204" pitchFamily="18" charset="0"/>
                            <a:cs typeface="Times New Roman" panose="02020603050405020304" pitchFamily="18" charset="0"/>
                          </a:rPr>
                        </m:ctrlPr>
                      </m:dPr>
                      <m:e>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3</m:t>
                            </m:r>
                          </m:num>
                          <m:den>
                            <m:r>
                              <a:rPr lang="en-US" sz="1600" b="0" i="1" smtClean="0">
                                <a:latin typeface="Cambria Math" panose="02040503050406030204" pitchFamily="18" charset="0"/>
                                <a:cs typeface="Times New Roman" panose="02020603050405020304" pitchFamily="18" charset="0"/>
                              </a:rPr>
                              <m:t>3</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3</m:t>
                            </m:r>
                          </m:den>
                        </m:f>
                      </m:e>
                    </m:d>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cs typeface="Times New Roman" panose="02020603050405020304" pitchFamily="18" charset="0"/>
                      </a:rPr>
                      <m:t>−</m:t>
                    </m:r>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3</m:t>
                        </m:r>
                      </m:num>
                      <m:den>
                        <m:r>
                          <a:rPr lang="en-US" sz="1600" b="0" i="1" smtClean="0">
                            <a:latin typeface="Cambria Math" panose="02040503050406030204" pitchFamily="18" charset="0"/>
                            <a:cs typeface="Times New Roman" panose="02020603050405020304" pitchFamily="18" charset="0"/>
                          </a:rPr>
                          <m:t>3</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3</m:t>
                        </m:r>
                      </m:den>
                    </m:f>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𝑙𝑜𝑔</m:t>
                        </m:r>
                      </m:e>
                      <m:sub>
                        <m:r>
                          <a:rPr lang="en-US" sz="1600" i="1">
                            <a:latin typeface="Cambria Math" panose="02040503050406030204" pitchFamily="18" charset="0"/>
                            <a:cs typeface="Times New Roman" panose="02020603050405020304" pitchFamily="18" charset="0"/>
                          </a:rPr>
                          <m:t>2</m:t>
                        </m:r>
                      </m:sub>
                    </m:sSub>
                    <m:d>
                      <m:dPr>
                        <m:ctrlPr>
                          <a:rPr lang="en-US" sz="1600" i="1">
                            <a:latin typeface="Cambria Math" panose="02040503050406030204" pitchFamily="18" charset="0"/>
                            <a:cs typeface="Times New Roman" panose="02020603050405020304" pitchFamily="18" charset="0"/>
                          </a:rPr>
                        </m:ctrlPr>
                      </m:dPr>
                      <m:e>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3</m:t>
                            </m:r>
                          </m:num>
                          <m:den>
                            <m:r>
                              <a:rPr lang="en-US" sz="1600" b="0" i="1" smtClean="0">
                                <a:latin typeface="Cambria Math" panose="02040503050406030204" pitchFamily="18" charset="0"/>
                                <a:cs typeface="Times New Roman" panose="02020603050405020304" pitchFamily="18" charset="0"/>
                              </a:rPr>
                              <m:t>3</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3</m:t>
                            </m:r>
                          </m:den>
                        </m:f>
                      </m:e>
                    </m:d>
                    <m:r>
                      <a:rPr lang="en-US" sz="1600" b="0" i="1" smtClean="0">
                        <a:latin typeface="Cambria Math" panose="02040503050406030204" pitchFamily="18" charset="0"/>
                        <a:cs typeface="Times New Roman" panose="02020603050405020304" pitchFamily="18" charset="0"/>
                      </a:rPr>
                      <m:t>=1</m:t>
                    </m:r>
                  </m:oMath>
                </a14:m>
                <a:endParaRPr lang="en-US" sz="1600"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6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600" b="0" i="1" smtClean="0">
                        <a:latin typeface="Cambria Math" panose="02040503050406030204" pitchFamily="18" charset="0"/>
                        <a:cs typeface="Times New Roman" panose="02020603050405020304" pitchFamily="18" charset="0"/>
                      </a:rPr>
                      <m:t>𝐸𝑛𝑡𝑟𝑜𝑝𝑦</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𝑊𝑖𝑛𝑑𝑦</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𝑊𝑒𝑎𝑘</m:t>
                        </m:r>
                      </m:e>
                    </m:d>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6</m:t>
                        </m:r>
                      </m:num>
                      <m:den>
                        <m:r>
                          <a:rPr lang="en-US" sz="1600" b="0" i="1" smtClean="0">
                            <a:latin typeface="Cambria Math" panose="02040503050406030204" pitchFamily="18" charset="0"/>
                            <a:cs typeface="Times New Roman" panose="02020603050405020304" pitchFamily="18" charset="0"/>
                          </a:rPr>
                          <m:t>6+2</m:t>
                        </m:r>
                      </m:den>
                    </m:f>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𝑙𝑜𝑔</m:t>
                        </m:r>
                      </m:e>
                      <m:sub>
                        <m:r>
                          <a:rPr lang="en-US" sz="1600" b="0" i="1" smtClean="0">
                            <a:latin typeface="Cambria Math" panose="02040503050406030204" pitchFamily="18" charset="0"/>
                            <a:cs typeface="Times New Roman" panose="02020603050405020304" pitchFamily="18" charset="0"/>
                          </a:rPr>
                          <m:t>2</m:t>
                        </m:r>
                      </m:sub>
                    </m:sSub>
                    <m:d>
                      <m:dPr>
                        <m:ctrlPr>
                          <a:rPr lang="en-US" sz="1600" b="0" i="1" smtClean="0">
                            <a:latin typeface="Cambria Math" panose="02040503050406030204" pitchFamily="18" charset="0"/>
                            <a:cs typeface="Times New Roman" panose="02020603050405020304" pitchFamily="18" charset="0"/>
                          </a:rPr>
                        </m:ctrlPr>
                      </m:dPr>
                      <m:e>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6</m:t>
                            </m:r>
                          </m:num>
                          <m:den>
                            <m:r>
                              <a:rPr lang="en-US" sz="1600" b="0" i="1" smtClean="0">
                                <a:latin typeface="Cambria Math" panose="02040503050406030204" pitchFamily="18" charset="0"/>
                                <a:cs typeface="Times New Roman" panose="02020603050405020304" pitchFamily="18" charset="0"/>
                              </a:rPr>
                              <m:t>6+2</m:t>
                            </m:r>
                          </m:den>
                        </m:f>
                      </m:e>
                    </m:d>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cs typeface="Times New Roman" panose="02020603050405020304" pitchFamily="18" charset="0"/>
                      </a:rPr>
                      <m:t>−</m:t>
                    </m:r>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2</m:t>
                        </m:r>
                      </m:num>
                      <m:den>
                        <m:r>
                          <a:rPr lang="en-US" sz="1600" b="0" i="1" smtClean="0">
                            <a:latin typeface="Cambria Math" panose="02040503050406030204" pitchFamily="18" charset="0"/>
                            <a:cs typeface="Times New Roman" panose="02020603050405020304" pitchFamily="18" charset="0"/>
                          </a:rPr>
                          <m:t>6</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den>
                    </m:f>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𝑙𝑜𝑔</m:t>
                        </m:r>
                      </m:e>
                      <m:sub>
                        <m:r>
                          <a:rPr lang="en-US" sz="1600" i="1">
                            <a:latin typeface="Cambria Math" panose="02040503050406030204" pitchFamily="18" charset="0"/>
                            <a:cs typeface="Times New Roman" panose="02020603050405020304" pitchFamily="18" charset="0"/>
                          </a:rPr>
                          <m:t>2</m:t>
                        </m:r>
                      </m:sub>
                    </m:sSub>
                    <m:d>
                      <m:dPr>
                        <m:ctrlPr>
                          <a:rPr lang="en-US" sz="1600" i="1">
                            <a:latin typeface="Cambria Math" panose="02040503050406030204" pitchFamily="18" charset="0"/>
                            <a:cs typeface="Times New Roman" panose="02020603050405020304" pitchFamily="18" charset="0"/>
                          </a:rPr>
                        </m:ctrlPr>
                      </m:dPr>
                      <m:e>
                        <m:f>
                          <m:fP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2</m:t>
                            </m:r>
                          </m:num>
                          <m:den>
                            <m:r>
                              <a:rPr lang="en-US" sz="1600" b="0" i="1" smtClean="0">
                                <a:latin typeface="Cambria Math" panose="02040503050406030204" pitchFamily="18" charset="0"/>
                                <a:cs typeface="Times New Roman" panose="02020603050405020304" pitchFamily="18" charset="0"/>
                              </a:rPr>
                              <m:t>6</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2</m:t>
                            </m:r>
                          </m:den>
                        </m:f>
                      </m:e>
                    </m:d>
                    <m:r>
                      <a:rPr lang="en-US" sz="1600" b="0" i="1" smtClean="0">
                        <a:latin typeface="Cambria Math" panose="02040503050406030204" pitchFamily="18" charset="0"/>
                        <a:cs typeface="Times New Roman" panose="02020603050405020304" pitchFamily="18" charset="0"/>
                      </a:rPr>
                      <m:t>=0.811</m:t>
                    </m:r>
                  </m:oMath>
                </a14:m>
                <a:endParaRPr lang="en-US" sz="160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𝑣</m:t>
                          </m:r>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𝑣</m:t>
                          </m:r>
                          <m:r>
                            <a:rPr lang="en-US" sz="1400" i="1">
                              <a:latin typeface="Cambria Math" panose="02040503050406030204" pitchFamily="18" charset="0"/>
                            </a:rPr>
                            <m:t>|</m:t>
                          </m:r>
                        </m:sup>
                        <m:e>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e>
                              </m:d>
                            </m:num>
                            <m:den>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𝑆</m:t>
                                  </m:r>
                                </m:e>
                              </m:d>
                            </m:den>
                          </m:f>
                          <m:r>
                            <a:rPr lang="en-US" sz="1400" i="1">
                              <a:latin typeface="Cambria Math" panose="02040503050406030204" pitchFamily="18" charset="0"/>
                            </a:rPr>
                            <m:t>𝐸𝑛𝑡𝑟𝑜𝑝𝑦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r>
                            <a:rPr lang="en-US" sz="1400" i="1">
                              <a:latin typeface="Cambria Math" panose="02040503050406030204" pitchFamily="18" charset="0"/>
                            </a:rPr>
                            <m:t>)</m:t>
                          </m:r>
                        </m:e>
                      </m:nary>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oMath>
                  </m:oMathPara>
                </a14:m>
                <a:endParaRPr lang="en-US" sz="1400" b="0" i="1" dirty="0">
                  <a:latin typeface="Cambria Math" panose="020405030504060302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𝑆</m:t>
                          </m:r>
                          <m:r>
                            <a:rPr lang="en-US" sz="1400" i="1">
                              <a:latin typeface="Cambria Math" panose="02040503050406030204" pitchFamily="18" charset="0"/>
                            </a:rPr>
                            <m:t>,</m:t>
                          </m:r>
                          <m:r>
                            <a:rPr lang="en-US" sz="1400" b="0" i="1" smtClean="0">
                              <a:latin typeface="Cambria Math" panose="02040503050406030204" pitchFamily="18" charset="0"/>
                            </a:rPr>
                            <m:t>𝑊𝑖𝑛𝑑𝑦</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3+3</m:t>
                          </m:r>
                        </m:num>
                        <m:den>
                          <m:r>
                            <a:rPr lang="en-US" sz="1400" b="0" i="1" smtClean="0">
                              <a:latin typeface="Cambria Math" panose="02040503050406030204" pitchFamily="18" charset="0"/>
                            </a:rPr>
                            <m:t>9+5</m:t>
                          </m:r>
                        </m:den>
                      </m:f>
                      <m:r>
                        <a:rPr lang="en-US" sz="1400" b="0" i="1" smtClean="0">
                          <a:latin typeface="Cambria Math" panose="02040503050406030204" pitchFamily="18" charset="0"/>
                          <a:ea typeface="Cambria Math" panose="02040503050406030204" pitchFamily="18" charset="0"/>
                        </a:rPr>
                        <m:t>×1+</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6+2</m:t>
                          </m:r>
                        </m:num>
                        <m:den>
                          <m:r>
                            <a:rPr lang="en-US" sz="1400" b="0" i="1" smtClean="0">
                              <a:latin typeface="Cambria Math" panose="02040503050406030204" pitchFamily="18" charset="0"/>
                              <a:ea typeface="Cambria Math" panose="02040503050406030204" pitchFamily="18" charset="0"/>
                            </a:rPr>
                            <m:t>9+5</m:t>
                          </m:r>
                        </m:den>
                      </m:f>
                      <m:r>
                        <a:rPr lang="en-US" sz="1400" b="0" i="1" smtClean="0">
                          <a:latin typeface="Cambria Math" panose="02040503050406030204" pitchFamily="18" charset="0"/>
                          <a:ea typeface="Cambria Math" panose="02040503050406030204" pitchFamily="18" charset="0"/>
                        </a:rPr>
                        <m:t>×0.811=0.892</m:t>
                      </m:r>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900" b="1" i="1" smtClean="0">
                          <a:latin typeface="Cambria Math" panose="02040503050406030204" pitchFamily="18" charset="0"/>
                          <a:cs typeface="Times New Roman" panose="02020603050405020304" pitchFamily="18" charset="0"/>
                        </a:rPr>
                        <m:t>𝑰𝒏𝒇𝒐𝒓𝒎𝒂𝒕𝒊𝒐𝒏</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𝑮𝒂𝒊𝒏</m:t>
                      </m:r>
                      <m:d>
                        <m:dPr>
                          <m:ctrlPr>
                            <a:rPr lang="en-US" sz="1900" b="1" i="1" smtClean="0">
                              <a:latin typeface="Cambria Math" panose="02040503050406030204" pitchFamily="18" charset="0"/>
                              <a:cs typeface="Times New Roman" panose="02020603050405020304" pitchFamily="18" charset="0"/>
                            </a:rPr>
                          </m:ctrlPr>
                        </m:dPr>
                        <m:e>
                          <m:r>
                            <a:rPr lang="en-US" sz="1900" b="1" i="1" smtClean="0">
                              <a:latin typeface="Cambria Math" panose="02040503050406030204" pitchFamily="18" charset="0"/>
                              <a:cs typeface="Times New Roman" panose="02020603050405020304" pitchFamily="18" charset="0"/>
                            </a:rPr>
                            <m:t>𝑺</m:t>
                          </m:r>
                          <m:r>
                            <a:rPr lang="en-US" sz="1900" b="1" i="1"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𝑾𝒊𝒏𝒅𝒚</m:t>
                          </m:r>
                        </m:e>
                      </m:d>
                      <m:r>
                        <a:rPr lang="en-US" sz="1900" b="1" i="1"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𝑬𝒏𝒕𝒓𝒐𝒑𝒚</m:t>
                      </m:r>
                      <m:d>
                        <m:dPr>
                          <m:ctrlPr>
                            <a:rPr lang="en-US" sz="1900" b="1" i="1" smtClean="0">
                              <a:latin typeface="Cambria Math" panose="02040503050406030204" pitchFamily="18" charset="0"/>
                              <a:cs typeface="Times New Roman" panose="02020603050405020304" pitchFamily="18" charset="0"/>
                            </a:rPr>
                          </m:ctrlPr>
                        </m:dPr>
                        <m:e>
                          <m:r>
                            <a:rPr lang="en-US" sz="1900" b="1" i="0" smtClean="0">
                              <a:latin typeface="Cambria Math" panose="02040503050406030204" pitchFamily="18" charset="0"/>
                              <a:cs typeface="Times New Roman" panose="02020603050405020304" pitchFamily="18" charset="0"/>
                            </a:rPr>
                            <m:t>𝐒</m:t>
                          </m:r>
                        </m:e>
                      </m:d>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𝐈</m:t>
                      </m:r>
                      <m:d>
                        <m:dPr>
                          <m:ctrlPr>
                            <a:rPr lang="en-US" sz="1900" b="1" i="1" smtClean="0">
                              <a:latin typeface="Cambria Math" panose="02040503050406030204" pitchFamily="18" charset="0"/>
                              <a:cs typeface="Times New Roman" panose="02020603050405020304" pitchFamily="18" charset="0"/>
                            </a:rPr>
                          </m:ctrlPr>
                        </m:dPr>
                        <m:e>
                          <m:r>
                            <a:rPr lang="en-US" sz="1900" b="1" i="0" smtClean="0">
                              <a:latin typeface="Cambria Math" panose="02040503050406030204" pitchFamily="18" charset="0"/>
                              <a:cs typeface="Times New Roman" panose="02020603050405020304" pitchFamily="18" charset="0"/>
                            </a:rPr>
                            <m:t>𝐒</m:t>
                          </m:r>
                          <m:r>
                            <a:rPr lang="en-US" sz="1900" b="1" i="0"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𝑾𝒊𝒏𝒅𝒚</m:t>
                          </m:r>
                        </m:e>
                      </m:d>
                    </m:oMath>
                  </m:oMathPara>
                </a14:m>
                <a:endParaRPr lang="en-US" sz="1900" b="1" i="0" dirty="0">
                  <a:latin typeface="Cambria Math" panose="02040503050406030204" pitchFamily="18" charset="0"/>
                  <a:cs typeface="Times New Roman" panose="02020603050405020304" pitchFamily="18" charset="0"/>
                </a:endParaRPr>
              </a:p>
              <a:p>
                <a:pPr marL="201168" lvl="1" indent="0">
                  <a:lnSpc>
                    <a:spcPct val="110000"/>
                  </a:lnSpc>
                  <a:buNone/>
                </a:pPr>
                <a:r>
                  <a:rPr lang="en-US" sz="1900" b="1" dirty="0">
                    <a:cs typeface="Times New Roman" panose="02020603050405020304" pitchFamily="18" charset="0"/>
                  </a:rPr>
                  <a:t>                         </a:t>
                </a:r>
                <a14:m>
                  <m:oMath xmlns:m="http://schemas.openxmlformats.org/officeDocument/2006/math">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𝟗𝟒𝟎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𝟖𝟗𝟐</m:t>
                    </m:r>
                  </m:oMath>
                </a14:m>
                <a:r>
                  <a:rPr lang="en-US" sz="1900" b="1" dirty="0">
                    <a:latin typeface="Times New Roman" panose="02020603050405020304" pitchFamily="18" charset="0"/>
                    <a:cs typeface="Times New Roman" panose="02020603050405020304" pitchFamily="18" charset="0"/>
                  </a:rPr>
                  <a:t> = 0.048</a:t>
                </a:r>
              </a:p>
              <a:p>
                <a:pPr marL="201168" lvl="1" indent="0">
                  <a:lnSpc>
                    <a:spcPct val="110000"/>
                  </a:lnSpc>
                  <a:buNone/>
                </a:pPr>
                <a:r>
                  <a:rPr lang="en-US" sz="1900" b="1" dirty="0">
                    <a:latin typeface="Times New Roman" panose="02020603050405020304" pitchFamily="18" charset="0"/>
                    <a:cs typeface="Times New Roman" panose="02020603050405020304" pitchFamily="18" charset="0"/>
                  </a:rPr>
                  <a:t>Since Information Gain for Outlook is max, therefore root is </a:t>
                </a:r>
                <a:r>
                  <a:rPr lang="en-US" sz="1900" b="1" i="1" dirty="0">
                    <a:latin typeface="Times New Roman" panose="02020603050405020304" pitchFamily="18" charset="0"/>
                    <a:cs typeface="Times New Roman" panose="02020603050405020304" pitchFamily="18" charset="0"/>
                  </a:rPr>
                  <a:t>Outlook</a:t>
                </a: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2000" dirty="0"/>
              </a:p>
              <a:p>
                <a:pPr lvl="1">
                  <a:buFont typeface="Wingdings" panose="05000000000000000000" pitchFamily="2" charset="2"/>
                  <a:buChar char="§"/>
                </a:pPr>
                <a:endParaRPr lang="en-US" dirty="0"/>
              </a:p>
              <a:p>
                <a:pPr marL="201168" lvl="1" indent="0">
                  <a:buNone/>
                </a:pPr>
                <a:endParaRPr lang="en-US" dirty="0"/>
              </a:p>
            </p:txBody>
          </p:sp>
        </mc:Choice>
        <mc:Fallback xmlns="">
          <p:sp>
            <p:nvSpPr>
              <p:cNvPr id="3" name="Content Placeholder 2">
                <a:extLst>
                  <a:ext uri="{FF2B5EF4-FFF2-40B4-BE49-F238E27FC236}">
                    <a16:creationId xmlns:a16="http://schemas.microsoft.com/office/drawing/2014/main" id="{0FF22382-BA69-493C-BAC2-F2A83DBAC628}"/>
                  </a:ext>
                </a:extLst>
              </p:cNvPr>
              <p:cNvSpPr>
                <a:spLocks noGrp="1" noRot="1" noChangeAspect="1" noMove="1" noResize="1" noEditPoints="1" noAdjustHandles="1" noChangeArrowheads="1" noChangeShapeType="1" noTextEdit="1"/>
              </p:cNvSpPr>
              <p:nvPr>
                <p:ph sz="half" idx="1"/>
              </p:nvPr>
            </p:nvSpPr>
            <p:spPr>
              <a:xfrm>
                <a:off x="533400" y="1788794"/>
                <a:ext cx="6943724" cy="4621741"/>
              </a:xfrm>
              <a:blipFill>
                <a:blip r:embed="rId2"/>
                <a:stretch>
                  <a:fillRect l="-2019" t="-1318" r="-14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xmlns="" id="{43369A54-C418-4344-AADB-6F63B24219CF}"/>
              </a:ext>
            </a:extLst>
          </p:cNvPr>
          <p:cNvPicPr>
            <a:picLocks noChangeAspect="1"/>
          </p:cNvPicPr>
          <p:nvPr/>
        </p:nvPicPr>
        <p:blipFill rotWithShape="1">
          <a:blip r:embed="rId3">
            <a:extLst>
              <a:ext uri="{28A0092B-C50C-407E-A947-70E740481C1C}">
                <a14:useLocalDpi xmlns:a14="http://schemas.microsoft.com/office/drawing/2010/main" val="0"/>
              </a:ext>
            </a:extLst>
          </a:blip>
          <a:srcRect l="12110" t="25333" r="21485" b="6525"/>
          <a:stretch/>
        </p:blipFill>
        <p:spPr>
          <a:xfrm>
            <a:off x="7705724" y="1788794"/>
            <a:ext cx="4114801" cy="4450291"/>
          </a:xfrm>
          <a:prstGeom prst="rect">
            <a:avLst/>
          </a:prstGeom>
        </p:spPr>
      </p:pic>
    </p:spTree>
    <p:extLst>
      <p:ext uri="{BB962C8B-B14F-4D97-AF65-F5344CB8AC3E}">
        <p14:creationId xmlns:p14="http://schemas.microsoft.com/office/powerpoint/2010/main" val="1043254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0772-6B21-47E6-BDD3-BAB78382DE24}"/>
              </a:ext>
            </a:extLst>
          </p:cNvPr>
          <p:cNvSpPr>
            <a:spLocks noGrp="1"/>
          </p:cNvSpPr>
          <p:nvPr>
            <p:ph type="title"/>
          </p:nvPr>
        </p:nvSpPr>
        <p:spPr/>
        <p:txBody>
          <a:bodyPr/>
          <a:lstStyle/>
          <a:p>
            <a:r>
              <a:rPr lang="en-US" dirty="0"/>
              <a:t>Solution- Example 1 (</a:t>
            </a:r>
            <a:r>
              <a:rPr lang="en-US" dirty="0" err="1"/>
              <a:t>Contd</a:t>
            </a:r>
            <a:r>
              <a:rPr lang="en-US" dirty="0"/>
              <a:t>…)</a:t>
            </a:r>
          </a:p>
        </p:txBody>
      </p:sp>
      <p:pic>
        <p:nvPicPr>
          <p:cNvPr id="8" name="Content Placeholder 7">
            <a:extLst>
              <a:ext uri="{FF2B5EF4-FFF2-40B4-BE49-F238E27FC236}">
                <a16:creationId xmlns:a16="http://schemas.microsoft.com/office/drawing/2014/main" xmlns="" id="{C1206FF8-5CAB-4C3E-AF98-6DE558F0E65F}"/>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1901"/>
          <a:stretch/>
        </p:blipFill>
        <p:spPr>
          <a:xfrm>
            <a:off x="1097280" y="1782227"/>
            <a:ext cx="9926955" cy="4511040"/>
          </a:xfrm>
        </p:spPr>
      </p:pic>
    </p:spTree>
    <p:extLst>
      <p:ext uri="{BB962C8B-B14F-4D97-AF65-F5344CB8AC3E}">
        <p14:creationId xmlns:p14="http://schemas.microsoft.com/office/powerpoint/2010/main" val="219937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D1FD03-B7A1-44FA-8FC0-EB29421CEE00}"/>
              </a:ext>
            </a:extLst>
          </p:cNvPr>
          <p:cNvSpPr>
            <a:spLocks noGrp="1"/>
          </p:cNvSpPr>
          <p:nvPr>
            <p:ph type="title"/>
          </p:nvPr>
        </p:nvSpPr>
        <p:spPr/>
        <p:txBody>
          <a:bodyPr/>
          <a:lstStyle/>
          <a:p>
            <a:r>
              <a:rPr lang="en-US" dirty="0"/>
              <a:t>Decision Tree Classifier - Introduction</a:t>
            </a:r>
          </a:p>
        </p:txBody>
      </p:sp>
      <p:sp>
        <p:nvSpPr>
          <p:cNvPr id="3" name="Content Placeholder 2">
            <a:extLst>
              <a:ext uri="{FF2B5EF4-FFF2-40B4-BE49-F238E27FC236}">
                <a16:creationId xmlns:a16="http://schemas.microsoft.com/office/drawing/2014/main" xmlns="" id="{81383EBA-83E6-4E91-A937-C0B1EBBC0FC4}"/>
              </a:ext>
            </a:extLst>
          </p:cNvPr>
          <p:cNvSpPr>
            <a:spLocks noGrp="1"/>
          </p:cNvSpPr>
          <p:nvPr>
            <p:ph idx="1"/>
          </p:nvPr>
        </p:nvSpPr>
        <p:spPr/>
        <p:txBody>
          <a:bodyPr>
            <a:noAutofit/>
          </a:bodyPr>
          <a:lstStyle/>
          <a:p>
            <a:pPr algn="just">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Decision Tree Classifier is a supervised learning algorithm </a:t>
            </a:r>
          </a:p>
          <a:p>
            <a:pPr algn="just">
              <a:lnSpc>
                <a:spcPct val="150000"/>
              </a:lnSpc>
              <a:buFont typeface="Wingdings" panose="05000000000000000000" pitchFamily="2" charset="2"/>
              <a:buChar char="§"/>
            </a:pPr>
            <a:r>
              <a:rPr lang="en-US" sz="2200" b="0" i="0" dirty="0">
                <a:solidFill>
                  <a:srgbClr val="3D4251"/>
                </a:solidFill>
                <a:effectLst/>
                <a:latin typeface="Times New Roman" panose="02020603050405020304" pitchFamily="18" charset="0"/>
                <a:cs typeface="Times New Roman" panose="02020603050405020304" pitchFamily="18" charset="0"/>
              </a:rPr>
              <a:t> It is a distribution-free or non-parametric method, which does not depend upon probability distribution assumptions.</a:t>
            </a:r>
          </a:p>
          <a:p>
            <a:pPr algn="just">
              <a:lnSpc>
                <a:spcPct val="150000"/>
              </a:lnSpc>
              <a:buFont typeface="Wingdings" panose="05000000000000000000" pitchFamily="2" charset="2"/>
              <a:buChar char="§"/>
            </a:pPr>
            <a:r>
              <a:rPr lang="en-US" sz="2200" b="0" i="0" dirty="0">
                <a:solidFill>
                  <a:srgbClr val="3D4251"/>
                </a:solidFill>
                <a:effectLst/>
                <a:latin typeface="Times New Roman" panose="02020603050405020304" pitchFamily="18" charset="0"/>
                <a:cs typeface="Times New Roman" panose="02020603050405020304" pitchFamily="18" charset="0"/>
              </a:rPr>
              <a:t> </a:t>
            </a:r>
            <a:r>
              <a:rPr lang="en-US" sz="2200" b="0" i="0" dirty="0">
                <a:solidFill>
                  <a:srgbClr val="292929"/>
                </a:solidFill>
                <a:effectLst/>
                <a:latin typeface="Times New Roman" panose="02020603050405020304" pitchFamily="18" charset="0"/>
                <a:cs typeface="Times New Roman" panose="02020603050405020304" pitchFamily="18" charset="0"/>
              </a:rPr>
              <a:t>Decision trees are one of the most important concepts in modern machine learning. </a:t>
            </a:r>
          </a:p>
          <a:p>
            <a:pPr algn="just">
              <a:lnSpc>
                <a:spcPct val="150000"/>
              </a:lnSpc>
              <a:buFont typeface="Wingdings" panose="05000000000000000000" pitchFamily="2" charset="2"/>
              <a:buChar char="§"/>
            </a:pPr>
            <a:r>
              <a:rPr lang="en-US" sz="2200" b="0" i="0" dirty="0">
                <a:solidFill>
                  <a:srgbClr val="292929"/>
                </a:solidFill>
                <a:effectLst/>
                <a:latin typeface="Times New Roman" panose="02020603050405020304" pitchFamily="18" charset="0"/>
                <a:cs typeface="Times New Roman" panose="02020603050405020304" pitchFamily="18" charset="0"/>
              </a:rPr>
              <a:t> Not only are they an effective approach for classification and regression problems, but they are also the building block for more sophisticated algorithms like random forests and gradient boosting.</a:t>
            </a:r>
            <a:endParaRPr lang="en-US" sz="2200" b="0" i="0" dirty="0">
              <a:solidFill>
                <a:srgbClr val="3D4251"/>
              </a:solidFill>
              <a:effectLst/>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15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B5583-D885-41F0-8E83-684892B64F36}"/>
              </a:ext>
            </a:extLst>
          </p:cNvPr>
          <p:cNvSpPr>
            <a:spLocks noGrp="1"/>
          </p:cNvSpPr>
          <p:nvPr>
            <p:ph type="title"/>
          </p:nvPr>
        </p:nvSpPr>
        <p:spPr/>
        <p:txBody>
          <a:bodyPr/>
          <a:lstStyle/>
          <a:p>
            <a:r>
              <a:rPr lang="en-US" dirty="0"/>
              <a:t>Solution- Example 1 (</a:t>
            </a:r>
            <a:r>
              <a:rPr lang="en-US" dirty="0" err="1"/>
              <a:t>Contd</a:t>
            </a:r>
            <a:r>
              <a:rPr lang="en-US" dirty="0"/>
              <a:t>…)</a:t>
            </a:r>
          </a:p>
        </p:txBody>
      </p:sp>
      <p:pic>
        <p:nvPicPr>
          <p:cNvPr id="7" name="Content Placeholder 6">
            <a:extLst>
              <a:ext uri="{FF2B5EF4-FFF2-40B4-BE49-F238E27FC236}">
                <a16:creationId xmlns:a16="http://schemas.microsoft.com/office/drawing/2014/main" xmlns="" id="{64C783CE-39DA-4D76-96AF-92C9D38FFF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1" y="1846263"/>
            <a:ext cx="9961244" cy="4022725"/>
          </a:xfrm>
        </p:spPr>
      </p:pic>
    </p:spTree>
    <p:extLst>
      <p:ext uri="{BB962C8B-B14F-4D97-AF65-F5344CB8AC3E}">
        <p14:creationId xmlns:p14="http://schemas.microsoft.com/office/powerpoint/2010/main" val="1174994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B5583-D885-41F0-8E83-684892B64F36}"/>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xmlns="" id="{9F80EF4E-9A80-44D3-A6C9-F66E1FAA6EA7}"/>
                  </a:ext>
                </a:extLst>
              </p:cNvPr>
              <p:cNvSpPr>
                <a:spLocks noGrp="1"/>
              </p:cNvSpPr>
              <p:nvPr>
                <p:ph idx="1"/>
              </p:nvPr>
            </p:nvSpPr>
            <p:spPr/>
            <p:txBody>
              <a:bodyPr>
                <a:noAutofit/>
              </a:bodyPr>
              <a:lstStyle/>
              <a:p>
                <a:pPr>
                  <a:lnSpc>
                    <a:spcPct val="100000"/>
                  </a:lnSpc>
                </a:pPr>
                <a:endParaRPr lang="en-US" dirty="0">
                  <a:latin typeface="Times New Roman" panose="02020603050405020304" pitchFamily="18" charset="0"/>
                  <a:cs typeface="Times New Roman" panose="02020603050405020304" pitchFamily="18" charset="0"/>
                </a:endParaRPr>
              </a:p>
              <a:p>
                <a:pPr>
                  <a:lnSpc>
                    <a:spcPct val="100000"/>
                  </a:lnSpc>
                </a:pPr>
                <a:endParaRPr lang="en-US" dirty="0">
                  <a:latin typeface="Times New Roman" panose="02020603050405020304" pitchFamily="18" charset="0"/>
                  <a:cs typeface="Times New Roman" panose="02020603050405020304" pitchFamily="18" charset="0"/>
                </a:endParaRPr>
              </a:p>
              <a:p>
                <a:pPr>
                  <a:lnSpc>
                    <a:spcPct val="100000"/>
                  </a:lnSpc>
                </a:pPr>
                <a:endParaRPr lang="en-US" dirty="0">
                  <a:latin typeface="Times New Roman" panose="02020603050405020304" pitchFamily="18" charset="0"/>
                  <a:cs typeface="Times New Roman" panose="02020603050405020304" pitchFamily="18" charset="0"/>
                </a:endParaRPr>
              </a:p>
              <a:p>
                <a:pPr marL="0" indent="0">
                  <a:lnSpc>
                    <a:spcPct val="100000"/>
                  </a:lnSpc>
                  <a:buNone/>
                </a:pPr>
                <a:endParaRPr lang="en-US" dirty="0">
                  <a:latin typeface="Times New Roman" panose="02020603050405020304" pitchFamily="18" charset="0"/>
                  <a:cs typeface="Times New Roman" panose="02020603050405020304" pitchFamily="18" charset="0"/>
                </a:endParaRPr>
              </a:p>
              <a:p>
                <a:pPr>
                  <a:lnSpc>
                    <a:spcPct val="100000"/>
                  </a:lnSpc>
                </a:pPr>
                <a:r>
                  <a:rPr lang="en-US" dirty="0">
                    <a:latin typeface="Times New Roman" panose="02020603050405020304" pitchFamily="18" charset="0"/>
                    <a:cs typeface="Times New Roman" panose="02020603050405020304" pitchFamily="18" charset="0"/>
                  </a:rPr>
                  <a:t>Compute Entropy of the Sunny:</a:t>
                </a:r>
              </a:p>
              <a:p>
                <a:pPr algn="ctr">
                  <a:lnSpc>
                    <a:spcPct val="100000"/>
                  </a:lnSpc>
                </a:pPr>
                <a14:m>
                  <m:oMath xmlns:m="http://schemas.openxmlformats.org/officeDocument/2006/math">
                    <m:r>
                      <a:rPr lang="en-US" i="1">
                        <a:latin typeface="Cambria Math" panose="02040503050406030204" pitchFamily="18" charset="0"/>
                      </a:rPr>
                      <m:t>𝐸𝑛𝑡𝑟𝑜𝑝𝑦</m:t>
                    </m:r>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𝑠𝑢𝑛𝑛𝑦</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dirty="0">
                  <a:latin typeface="Times New Roman" panose="02020603050405020304" pitchFamily="18" charset="0"/>
                  <a:cs typeface="Times New Roman" panose="02020603050405020304" pitchFamily="18" charset="0"/>
                </a:endParaRPr>
              </a:p>
              <a:p>
                <a:pPr algn="ctr">
                  <a:lnSpc>
                    <a:spcPct val="100000"/>
                  </a:lnSpc>
                </a:pPr>
                <a14:m>
                  <m:oMath xmlns:m="http://schemas.openxmlformats.org/officeDocument/2006/math">
                    <m:r>
                      <a:rPr lang="en-US" b="0" i="1" smtClean="0">
                        <a:latin typeface="Cambria Math" panose="02040503050406030204" pitchFamily="18" charset="0"/>
                        <a:cs typeface="Times New Roman" panose="02020603050405020304" pitchFamily="18" charset="0"/>
                      </a:rPr>
                      <m:t>𝐸𝑛𝑡𝑟𝑜𝑝𝑦</m:t>
                    </m:r>
                    <m:d>
                      <m:dPr>
                        <m:ctrlPr>
                          <a:rPr lang="en-US" b="0" i="1" smtClean="0">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𝑠𝑢𝑛𝑛𝑦</m:t>
                            </m:r>
                          </m:sub>
                        </m:sSub>
                      </m:e>
                    </m:d>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2</m:t>
                        </m:r>
                      </m:num>
                      <m:den>
                        <m:r>
                          <a:rPr lang="en-US" b="0" i="1" smtClean="0">
                            <a:latin typeface="Cambria Math" panose="02040503050406030204" pitchFamily="18" charset="0"/>
                            <a:cs typeface="Times New Roman" panose="02020603050405020304" pitchFamily="18" charset="0"/>
                          </a:rPr>
                          <m:t>2+3</m:t>
                        </m:r>
                      </m:den>
                    </m:f>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𝑙𝑜𝑔</m:t>
                        </m:r>
                      </m:e>
                      <m:sub>
                        <m:r>
                          <a:rPr lang="en-US" b="0" i="1" smtClean="0">
                            <a:latin typeface="Cambria Math" panose="02040503050406030204" pitchFamily="18" charset="0"/>
                            <a:cs typeface="Times New Roman" panose="02020603050405020304" pitchFamily="18" charset="0"/>
                          </a:rPr>
                          <m:t>2</m:t>
                        </m:r>
                      </m:sub>
                    </m:sSub>
                    <m:d>
                      <m:dPr>
                        <m:ctrlPr>
                          <a:rPr lang="en-US" b="0" i="1" smtClean="0">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2</m:t>
                            </m:r>
                          </m:num>
                          <m:den>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den>
                        </m:f>
                      </m:e>
                    </m:d>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3</m:t>
                        </m:r>
                      </m:num>
                      <m:den>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den>
                    </m:f>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𝑙𝑜𝑔</m:t>
                        </m:r>
                      </m:e>
                      <m:sub>
                        <m:r>
                          <a:rPr lang="en-US" i="1">
                            <a:latin typeface="Cambria Math" panose="02040503050406030204" pitchFamily="18" charset="0"/>
                            <a:cs typeface="Times New Roman" panose="02020603050405020304" pitchFamily="18" charset="0"/>
                          </a:rPr>
                          <m:t>2</m:t>
                        </m:r>
                      </m:sub>
                    </m:sSub>
                    <m:d>
                      <m:dPr>
                        <m:ctrlPr>
                          <a:rPr lang="en-US" i="1">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3</m:t>
                            </m:r>
                          </m:num>
                          <m:den>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den>
                        </m:f>
                      </m:e>
                    </m:d>
                    <m:r>
                      <a:rPr lang="en-US" b="0" i="1" smtClean="0">
                        <a:latin typeface="Cambria Math" panose="02040503050406030204" pitchFamily="18" charset="0"/>
                        <a:cs typeface="Times New Roman" panose="02020603050405020304" pitchFamily="18" charset="0"/>
                      </a:rPr>
                      <m:t>=0.971</m:t>
                    </m:r>
                  </m:oMath>
                </a14:m>
                <a:endParaRPr lang="en-US" dirty="0">
                  <a:latin typeface="Times New Roman" panose="02020603050405020304" pitchFamily="18" charset="0"/>
                  <a:cs typeface="Times New Roman" panose="02020603050405020304" pitchFamily="18" charset="0"/>
                </a:endParaRPr>
              </a:p>
              <a:p>
                <a:pPr>
                  <a:lnSpc>
                    <a:spcPct val="100000"/>
                  </a:lnSpc>
                </a:pPr>
                <a:endParaRPr lang="en-US" dirty="0"/>
              </a:p>
            </p:txBody>
          </p:sp>
        </mc:Choice>
        <mc:Fallback xmlns="">
          <p:sp>
            <p:nvSpPr>
              <p:cNvPr id="4" name="Content Placeholder 3">
                <a:extLst>
                  <a:ext uri="{FF2B5EF4-FFF2-40B4-BE49-F238E27FC236}">
                    <a16:creationId xmlns:a16="http://schemas.microsoft.com/office/drawing/2014/main" id="{9F80EF4E-9A80-44D3-A6C9-F66E1FAA6EA7}"/>
                  </a:ext>
                </a:extLst>
              </p:cNvPr>
              <p:cNvSpPr>
                <a:spLocks noGrp="1" noRot="1" noChangeAspect="1" noMove="1" noResize="1" noEditPoints="1" noAdjustHandles="1" noChangeArrowheads="1" noChangeShapeType="1" noTextEdit="1"/>
              </p:cNvSpPr>
              <p:nvPr>
                <p:ph idx="1"/>
              </p:nvPr>
            </p:nvSpPr>
            <p:spPr>
              <a:blipFill>
                <a:blip r:embed="rId2"/>
                <a:stretch>
                  <a:fillRect l="-60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xmlns="" id="{58377EA3-7346-47D3-A860-3D3D9779C8D0}"/>
              </a:ext>
            </a:extLst>
          </p:cNvPr>
          <p:cNvPicPr>
            <a:picLocks noChangeAspect="1"/>
          </p:cNvPicPr>
          <p:nvPr/>
        </p:nvPicPr>
        <p:blipFill rotWithShape="1">
          <a:blip r:embed="rId3">
            <a:extLst>
              <a:ext uri="{28A0092B-C50C-407E-A947-70E740481C1C}">
                <a14:useLocalDpi xmlns:a14="http://schemas.microsoft.com/office/drawing/2010/main" val="0"/>
              </a:ext>
            </a:extLst>
          </a:blip>
          <a:srcRect l="3516" t="4179" r="18281" b="63333"/>
          <a:stretch/>
        </p:blipFill>
        <p:spPr>
          <a:xfrm>
            <a:off x="1036320" y="1737360"/>
            <a:ext cx="9898380" cy="2053590"/>
          </a:xfrm>
          <a:prstGeom prst="rect">
            <a:avLst/>
          </a:prstGeom>
        </p:spPr>
      </p:pic>
    </p:spTree>
    <p:extLst>
      <p:ext uri="{BB962C8B-B14F-4D97-AF65-F5344CB8AC3E}">
        <p14:creationId xmlns:p14="http://schemas.microsoft.com/office/powerpoint/2010/main" val="2071483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0772-6B21-47E6-BDD3-BAB78382DE24}"/>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FF22382-BA69-493C-BAC2-F2A83DBAC628}"/>
                  </a:ext>
                </a:extLst>
              </p:cNvPr>
              <p:cNvSpPr>
                <a:spLocks noGrp="1"/>
              </p:cNvSpPr>
              <p:nvPr>
                <p:ph sz="half" idx="1"/>
              </p:nvPr>
            </p:nvSpPr>
            <p:spPr>
              <a:xfrm>
                <a:off x="533400" y="1788794"/>
                <a:ext cx="6943724" cy="4621741"/>
              </a:xfrm>
            </p:spPr>
            <p:txBody>
              <a:bodyPr>
                <a:normAutofit fontScale="92500" lnSpcReduction="10000"/>
              </a:bodyPr>
              <a:lstStyle/>
              <a:p>
                <a:pPr>
                  <a:buFont typeface="Wingdings" panose="05000000000000000000" pitchFamily="2" charset="2"/>
                  <a:buChar char="§"/>
                </a:pPr>
                <a:r>
                  <a:rPr lang="en-US" dirty="0"/>
                  <a:t>For each attribute: (let say </a:t>
                </a:r>
                <a:r>
                  <a:rPr lang="en-US" dirty="0" err="1"/>
                  <a:t>Temperatre</a:t>
                </a:r>
                <a:r>
                  <a:rPr lang="en-US" dirty="0"/>
                  <a:t>)</a:t>
                </a:r>
              </a:p>
              <a:p>
                <a:pPr lvl="1">
                  <a:buFont typeface="Wingdings" panose="05000000000000000000" pitchFamily="2" charset="2"/>
                  <a:buChar char="§"/>
                </a:pPr>
                <a:r>
                  <a:rPr lang="en-US" dirty="0"/>
                  <a:t>Calculate Entropy of each values, i.e., ‘Hot’, ‘Mild’, ‘Cool’</a:t>
                </a: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𝑇𝑒𝑚𝑝</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𝐻𝑜𝑡</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0+2</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den>
                        </m:f>
                      </m:e>
                    </m:d>
                    <m:r>
                      <a:rPr lang="en-US" sz="1400" b="0" i="1" smtClean="0">
                        <a:latin typeface="Cambria Math" panose="02040503050406030204" pitchFamily="18" charset="0"/>
                        <a:cs typeface="Times New Roman" panose="02020603050405020304" pitchFamily="18" charset="0"/>
                      </a:rPr>
                      <m:t>=0</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𝑇𝑒𝑚𝑝</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𝑀𝑖𝑙𝑑</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1+1</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e>
                    </m:d>
                    <m:r>
                      <a:rPr lang="en-US" sz="1400" b="0" i="1" smtClean="0">
                        <a:latin typeface="Cambria Math" panose="02040503050406030204" pitchFamily="18" charset="0"/>
                        <a:cs typeface="Times New Roman" panose="02020603050405020304" pitchFamily="18" charset="0"/>
                      </a:rPr>
                      <m:t>=1</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𝑇𝑒𝑚𝑝</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𝐶𝑜𝑜𝑙</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1+0</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den>
                        </m:f>
                      </m:e>
                    </m:d>
                    <m:r>
                      <a:rPr lang="en-US" sz="1400" b="0" i="1" smtClean="0">
                        <a:latin typeface="Cambria Math" panose="02040503050406030204" pitchFamily="18" charset="0"/>
                        <a:cs typeface="Times New Roman" panose="02020603050405020304" pitchFamily="18" charset="0"/>
                      </a:rPr>
                      <m:t>=0</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𝑣</m:t>
                          </m:r>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𝑣</m:t>
                          </m:r>
                          <m:r>
                            <a:rPr lang="en-US" sz="1400" i="1">
                              <a:latin typeface="Cambria Math" panose="02040503050406030204" pitchFamily="18" charset="0"/>
                            </a:rPr>
                            <m:t>|</m:t>
                          </m:r>
                        </m:sup>
                        <m:e>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e>
                              </m:d>
                            </m:num>
                            <m:den>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𝑆</m:t>
                                  </m:r>
                                </m:e>
                              </m:d>
                            </m:den>
                          </m:f>
                          <m:r>
                            <a:rPr lang="en-US" sz="1400" i="1">
                              <a:latin typeface="Cambria Math" panose="02040503050406030204" pitchFamily="18" charset="0"/>
                            </a:rPr>
                            <m:t>𝐸𝑛𝑡𝑟𝑜𝑝𝑦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r>
                            <a:rPr lang="en-US" sz="1400" i="1">
                              <a:latin typeface="Cambria Math" panose="02040503050406030204" pitchFamily="18" charset="0"/>
                            </a:rPr>
                            <m:t>)</m:t>
                          </m:r>
                        </m:e>
                      </m:nary>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oMath>
                  </m:oMathPara>
                </a14:m>
                <a:endParaRPr lang="en-US" sz="1400" b="0" i="1" dirty="0">
                  <a:latin typeface="Cambria Math" panose="020405030504060302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m:t>
                      </m:r>
                      <m:d>
                        <m:dPr>
                          <m:ctrlPr>
                            <a:rPr lang="en-US" sz="1400" i="1">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𝑠𝑢𝑛𝑛𝑦</m:t>
                              </m:r>
                            </m:sub>
                          </m:sSub>
                          <m:r>
                            <a:rPr lang="en-US" sz="1400" i="1">
                              <a:latin typeface="Cambria Math" panose="02040503050406030204" pitchFamily="18" charset="0"/>
                            </a:rPr>
                            <m:t>,</m:t>
                          </m:r>
                          <m:r>
                            <a:rPr lang="en-US" sz="1400" b="0" i="1" smtClean="0">
                              <a:latin typeface="Cambria Math" panose="02040503050406030204" pitchFamily="18" charset="0"/>
                            </a:rPr>
                            <m:t>𝑇𝑒𝑚𝑝𝑒𝑟𝑎𝑡𝑢𝑟𝑒</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0+2</m:t>
                          </m:r>
                        </m:num>
                        <m:den>
                          <m:r>
                            <a:rPr lang="en-US" sz="1400" b="0" i="1" smtClean="0">
                              <a:latin typeface="Cambria Math" panose="02040503050406030204" pitchFamily="18" charset="0"/>
                            </a:rPr>
                            <m:t>2+3</m:t>
                          </m:r>
                        </m:den>
                      </m:f>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1+1</m:t>
                          </m:r>
                        </m:num>
                        <m:den>
                          <m:r>
                            <a:rPr lang="en-US" sz="1400" b="0" i="1" smtClean="0">
                              <a:latin typeface="Cambria Math" panose="02040503050406030204" pitchFamily="18" charset="0"/>
                              <a:ea typeface="Cambria Math" panose="02040503050406030204" pitchFamily="18" charset="0"/>
                            </a:rPr>
                            <m:t>2+3</m:t>
                          </m:r>
                        </m:den>
                      </m:f>
                      <m:r>
                        <a:rPr lang="en-US" sz="1400" b="0" i="1" smtClean="0">
                          <a:latin typeface="Cambria Math" panose="02040503050406030204" pitchFamily="18" charset="0"/>
                          <a:ea typeface="Cambria Math" panose="02040503050406030204" pitchFamily="18" charset="0"/>
                        </a:rPr>
                        <m:t>×1+</m:t>
                      </m:r>
                      <m:f>
                        <m:fPr>
                          <m:ctrlPr>
                            <a:rPr lang="en-US" sz="1400" i="1">
                              <a:latin typeface="Cambria Math" panose="02040503050406030204" pitchFamily="18" charset="0"/>
                            </a:rPr>
                          </m:ctrlPr>
                        </m:fPr>
                        <m:num>
                          <m:r>
                            <a:rPr lang="en-US" sz="1400" b="0" i="1" smtClean="0">
                              <a:latin typeface="Cambria Math" panose="02040503050406030204" pitchFamily="18" charset="0"/>
                            </a:rPr>
                            <m:t>1</m:t>
                          </m:r>
                          <m:r>
                            <a:rPr lang="en-US" sz="1400" i="1">
                              <a:latin typeface="Cambria Math" panose="02040503050406030204" pitchFamily="18" charset="0"/>
                            </a:rPr>
                            <m:t>+</m:t>
                          </m:r>
                          <m:r>
                            <a:rPr lang="en-US" sz="1400" b="0" i="1" smtClean="0">
                              <a:latin typeface="Cambria Math" panose="02040503050406030204" pitchFamily="18" charset="0"/>
                            </a:rPr>
                            <m:t>0</m:t>
                          </m:r>
                        </m:num>
                        <m:den>
                          <m:r>
                            <a:rPr lang="en-US" sz="1400" i="1">
                              <a:latin typeface="Cambria Math" panose="02040503050406030204" pitchFamily="18" charset="0"/>
                            </a:rPr>
                            <m:t>2+3</m:t>
                          </m:r>
                        </m:den>
                      </m:f>
                      <m:r>
                        <a:rPr lang="en-US" sz="1400" i="1">
                          <a:latin typeface="Cambria Math" panose="02040503050406030204" pitchFamily="18" charset="0"/>
                          <a:ea typeface="Cambria Math" panose="02040503050406030204" pitchFamily="18" charset="0"/>
                        </a:rPr>
                        <m:t>×0=</m:t>
                      </m:r>
                      <m:r>
                        <a:rPr lang="en-US" sz="1400" b="0" i="1" smtClean="0">
                          <a:latin typeface="Cambria Math" panose="02040503050406030204" pitchFamily="18" charset="0"/>
                          <a:ea typeface="Cambria Math" panose="02040503050406030204" pitchFamily="18" charset="0"/>
                        </a:rPr>
                        <m:t>0.4</m:t>
                      </m:r>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900" b="1" i="1" smtClean="0">
                          <a:latin typeface="Cambria Math" panose="02040503050406030204" pitchFamily="18" charset="0"/>
                          <a:cs typeface="Times New Roman" panose="02020603050405020304" pitchFamily="18" charset="0"/>
                        </a:rPr>
                        <m:t>𝑰𝒏𝒇𝒐𝒓𝒎𝒂𝒕𝒊𝒐𝒏</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𝑮𝒂𝒊𝒏</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𝑠𝑢𝑛𝑛𝑦</m:t>
                              </m:r>
                            </m:sub>
                          </m:sSub>
                          <m:r>
                            <a:rPr lang="en-US" sz="2000" b="1" i="1" smtClean="0">
                              <a:latin typeface="Cambria Math" panose="02040503050406030204" pitchFamily="18" charset="0"/>
                            </a:rPr>
                            <m:t>, </m:t>
                          </m:r>
                          <m:r>
                            <a:rPr lang="en-US" sz="2000" b="1" i="1" smtClean="0">
                              <a:latin typeface="Cambria Math" panose="02040503050406030204" pitchFamily="18" charset="0"/>
                            </a:rPr>
                            <m:t>𝑻𝒆𝒎𝒑</m:t>
                          </m:r>
                        </m:e>
                      </m:d>
                      <m:r>
                        <a:rPr lang="en-US" sz="1900" b="1" i="1"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𝑬𝒏𝒕𝒓𝒐𝒑𝒚</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𝑠𝑢𝑛𝑛𝑦</m:t>
                              </m:r>
                            </m:sub>
                          </m:sSub>
                        </m:e>
                      </m:d>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𝐈</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𝑠𝑢𝑛𝑛𝑦</m:t>
                              </m:r>
                            </m:sub>
                          </m:sSub>
                          <m:r>
                            <a:rPr lang="en-US" sz="2000" i="1">
                              <a:latin typeface="Cambria Math" panose="02040503050406030204" pitchFamily="18" charset="0"/>
                            </a:rPr>
                            <m:t>,</m:t>
                          </m:r>
                          <m:r>
                            <a:rPr lang="en-US" sz="2000" b="1" i="1" smtClean="0">
                              <a:latin typeface="Cambria Math" panose="02040503050406030204" pitchFamily="18" charset="0"/>
                            </a:rPr>
                            <m:t>𝑻𝒆𝒎𝒑</m:t>
                          </m:r>
                        </m:e>
                      </m:d>
                    </m:oMath>
                  </m:oMathPara>
                </a14:m>
                <a:endParaRPr lang="en-US" sz="1900" b="1" i="0" dirty="0">
                  <a:latin typeface="Cambria Math" panose="02040503050406030204" pitchFamily="18" charset="0"/>
                  <a:cs typeface="Times New Roman" panose="02020603050405020304" pitchFamily="18" charset="0"/>
                </a:endParaRPr>
              </a:p>
              <a:p>
                <a:pPr marL="201168" lvl="1" indent="0">
                  <a:lnSpc>
                    <a:spcPct val="110000"/>
                  </a:lnSpc>
                  <a:buNone/>
                </a:pPr>
                <a:r>
                  <a:rPr lang="en-US" sz="1900" b="1" dirty="0">
                    <a:cs typeface="Times New Roman" panose="02020603050405020304" pitchFamily="18" charset="0"/>
                  </a:rPr>
                  <a:t>                  </a:t>
                </a:r>
                <a14:m>
                  <m:oMath xmlns:m="http://schemas.openxmlformats.org/officeDocument/2006/math">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𝟗𝟕𝟏</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𝟒</m:t>
                    </m:r>
                    <m:r>
                      <a:rPr lang="en-US" sz="1900" b="1" i="0" smtClean="0">
                        <a:latin typeface="Cambria Math" panose="02040503050406030204" pitchFamily="18" charset="0"/>
                        <a:cs typeface="Times New Roman" panose="02020603050405020304" pitchFamily="18" charset="0"/>
                      </a:rPr>
                      <m:t>=</m:t>
                    </m:r>
                  </m:oMath>
                </a14:m>
                <a:r>
                  <a:rPr lang="en-US" sz="1900" b="1" dirty="0">
                    <a:latin typeface="Times New Roman" panose="02020603050405020304" pitchFamily="18" charset="0"/>
                    <a:cs typeface="Times New Roman" panose="02020603050405020304" pitchFamily="18" charset="0"/>
                  </a:rPr>
                  <a:t>0.571</a:t>
                </a: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2000" dirty="0"/>
              </a:p>
              <a:p>
                <a:pPr lvl="1">
                  <a:buFont typeface="Wingdings" panose="05000000000000000000" pitchFamily="2" charset="2"/>
                  <a:buChar char="§"/>
                </a:pPr>
                <a:endParaRPr lang="en-US" dirty="0"/>
              </a:p>
              <a:p>
                <a:pPr marL="201168" lvl="1" indent="0">
                  <a:buNone/>
                </a:pPr>
                <a:endParaRPr lang="en-US" dirty="0"/>
              </a:p>
            </p:txBody>
          </p:sp>
        </mc:Choice>
        <mc:Fallback xmlns="">
          <p:sp>
            <p:nvSpPr>
              <p:cNvPr id="3" name="Content Placeholder 2">
                <a:extLst>
                  <a:ext uri="{FF2B5EF4-FFF2-40B4-BE49-F238E27FC236}">
                    <a16:creationId xmlns:a16="http://schemas.microsoft.com/office/drawing/2014/main" id="{0FF22382-BA69-493C-BAC2-F2A83DBAC628}"/>
                  </a:ext>
                </a:extLst>
              </p:cNvPr>
              <p:cNvSpPr>
                <a:spLocks noGrp="1" noRot="1" noChangeAspect="1" noMove="1" noResize="1" noEditPoints="1" noAdjustHandles="1" noChangeArrowheads="1" noChangeShapeType="1" noTextEdit="1"/>
              </p:cNvSpPr>
              <p:nvPr>
                <p:ph sz="half" idx="1"/>
              </p:nvPr>
            </p:nvSpPr>
            <p:spPr>
              <a:xfrm>
                <a:off x="533400" y="1788794"/>
                <a:ext cx="6943724" cy="4621741"/>
              </a:xfrm>
              <a:blipFill>
                <a:blip r:embed="rId2"/>
                <a:stretch>
                  <a:fillRect l="-2019" t="-171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xmlns="" id="{C82F6B5A-B820-4503-A298-9009099C2D3F}"/>
              </a:ext>
            </a:extLst>
          </p:cNvPr>
          <p:cNvPicPr>
            <a:picLocks noChangeAspect="1"/>
          </p:cNvPicPr>
          <p:nvPr/>
        </p:nvPicPr>
        <p:blipFill rotWithShape="1">
          <a:blip r:embed="rId3">
            <a:extLst>
              <a:ext uri="{28A0092B-C50C-407E-A947-70E740481C1C}">
                <a14:useLocalDpi xmlns:a14="http://schemas.microsoft.com/office/drawing/2010/main" val="0"/>
              </a:ext>
            </a:extLst>
          </a:blip>
          <a:srcRect l="5703" t="29306" r="5390" b="35695"/>
          <a:stretch/>
        </p:blipFill>
        <p:spPr>
          <a:xfrm>
            <a:off x="6553200" y="1938337"/>
            <a:ext cx="4972050" cy="2981325"/>
          </a:xfrm>
          <a:prstGeom prst="rect">
            <a:avLst/>
          </a:prstGeom>
        </p:spPr>
      </p:pic>
    </p:spTree>
    <p:extLst>
      <p:ext uri="{BB962C8B-B14F-4D97-AF65-F5344CB8AC3E}">
        <p14:creationId xmlns:p14="http://schemas.microsoft.com/office/powerpoint/2010/main" val="3387921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0772-6B21-47E6-BDD3-BAB78382DE24}"/>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FF22382-BA69-493C-BAC2-F2A83DBAC628}"/>
                  </a:ext>
                </a:extLst>
              </p:cNvPr>
              <p:cNvSpPr>
                <a:spLocks noGrp="1"/>
              </p:cNvSpPr>
              <p:nvPr>
                <p:ph sz="half" idx="1"/>
              </p:nvPr>
            </p:nvSpPr>
            <p:spPr>
              <a:xfrm>
                <a:off x="533400" y="1788794"/>
                <a:ext cx="6943724" cy="4621741"/>
              </a:xfrm>
            </p:spPr>
            <p:txBody>
              <a:bodyPr>
                <a:normAutofit/>
              </a:bodyPr>
              <a:lstStyle/>
              <a:p>
                <a:pPr>
                  <a:buFont typeface="Wingdings" panose="05000000000000000000" pitchFamily="2" charset="2"/>
                  <a:buChar char="§"/>
                </a:pPr>
                <a:r>
                  <a:rPr lang="en-US" dirty="0"/>
                  <a:t>For each attribute: (let say Humidity)</a:t>
                </a:r>
              </a:p>
              <a:p>
                <a:pPr lvl="1">
                  <a:buFont typeface="Wingdings" panose="05000000000000000000" pitchFamily="2" charset="2"/>
                  <a:buChar char="§"/>
                </a:pPr>
                <a:r>
                  <a:rPr lang="en-US" dirty="0"/>
                  <a:t>Calculate Entropy of each values, i.e., ‘High’, ‘Normal’</a:t>
                </a: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𝐻𝑚𝑖𝑑𝑖𝑡𝑦</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𝐻𝑖𝑔h</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0+3</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3</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3</m:t>
                        </m:r>
                      </m:num>
                      <m:den>
                        <m:r>
                          <a:rPr lang="en-US" sz="1400" b="0" i="1" smtClean="0">
                            <a:latin typeface="Cambria Math" panose="02040503050406030204" pitchFamily="18" charset="0"/>
                            <a:cs typeface="Times New Roman" panose="02020603050405020304" pitchFamily="18" charset="0"/>
                          </a:rPr>
                          <m:t>3</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3</m:t>
                            </m:r>
                          </m:num>
                          <m:den>
                            <m:r>
                              <a:rPr lang="en-US" sz="1400" b="0" i="1" smtClean="0">
                                <a:latin typeface="Cambria Math" panose="02040503050406030204" pitchFamily="18" charset="0"/>
                                <a:cs typeface="Times New Roman" panose="02020603050405020304" pitchFamily="18" charset="0"/>
                              </a:rPr>
                              <m:t>3</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den>
                        </m:f>
                      </m:e>
                    </m:d>
                    <m:r>
                      <a:rPr lang="en-US" sz="1400" b="0" i="1" smtClean="0">
                        <a:latin typeface="Cambria Math" panose="02040503050406030204" pitchFamily="18" charset="0"/>
                        <a:cs typeface="Times New Roman" panose="02020603050405020304" pitchFamily="18" charset="0"/>
                      </a:rPr>
                      <m:t>=0</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𝐻𝑢𝑚𝑖𝑑𝑖𝑡𝑦</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𝑁𝑜𝑟𝑚𝑎𝑙</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2+0</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0</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e>
                    </m:d>
                    <m:r>
                      <a:rPr lang="en-US" sz="1400" b="0" i="1" smtClean="0">
                        <a:latin typeface="Cambria Math" panose="02040503050406030204" pitchFamily="18" charset="0"/>
                        <a:cs typeface="Times New Roman" panose="02020603050405020304" pitchFamily="18" charset="0"/>
                      </a:rPr>
                      <m:t>=0</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𝑣</m:t>
                          </m:r>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𝑣</m:t>
                          </m:r>
                          <m:r>
                            <a:rPr lang="en-US" sz="1400" i="1">
                              <a:latin typeface="Cambria Math" panose="02040503050406030204" pitchFamily="18" charset="0"/>
                            </a:rPr>
                            <m:t>|</m:t>
                          </m:r>
                        </m:sup>
                        <m:e>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e>
                              </m:d>
                            </m:num>
                            <m:den>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𝑆</m:t>
                                  </m:r>
                                </m:e>
                              </m:d>
                            </m:den>
                          </m:f>
                          <m:r>
                            <a:rPr lang="en-US" sz="1400" i="1">
                              <a:latin typeface="Cambria Math" panose="02040503050406030204" pitchFamily="18" charset="0"/>
                            </a:rPr>
                            <m:t>𝐸𝑛𝑡𝑟𝑜𝑝𝑦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r>
                            <a:rPr lang="en-US" sz="1400" i="1">
                              <a:latin typeface="Cambria Math" panose="02040503050406030204" pitchFamily="18" charset="0"/>
                            </a:rPr>
                            <m:t>)</m:t>
                          </m:r>
                        </m:e>
                      </m:nary>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oMath>
                  </m:oMathPara>
                </a14:m>
                <a:endParaRPr lang="en-US" sz="1400" b="0" i="1" dirty="0">
                  <a:latin typeface="Cambria Math" panose="020405030504060302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m:t>
                      </m:r>
                      <m:d>
                        <m:dPr>
                          <m:ctrlPr>
                            <a:rPr lang="en-US" sz="1400" i="1">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𝑠𝑢𝑛𝑛𝑦</m:t>
                              </m:r>
                            </m:sub>
                          </m:sSub>
                          <m:r>
                            <a:rPr lang="en-US" sz="1400" i="1">
                              <a:latin typeface="Cambria Math" panose="02040503050406030204" pitchFamily="18" charset="0"/>
                            </a:rPr>
                            <m:t>,</m:t>
                          </m:r>
                          <m:r>
                            <a:rPr lang="en-US" sz="1400" b="0" i="1" smtClean="0">
                              <a:latin typeface="Cambria Math" panose="02040503050406030204" pitchFamily="18" charset="0"/>
                            </a:rPr>
                            <m:t>𝐻𝑢𝑚𝑖𝑑𝑖𝑡𝑦</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0+3</m:t>
                          </m:r>
                        </m:num>
                        <m:den>
                          <m:r>
                            <a:rPr lang="en-US" sz="1400" b="0" i="1" smtClean="0">
                              <a:latin typeface="Cambria Math" panose="02040503050406030204" pitchFamily="18" charset="0"/>
                            </a:rPr>
                            <m:t>2+3</m:t>
                          </m:r>
                        </m:den>
                      </m:f>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2+0</m:t>
                          </m:r>
                        </m:num>
                        <m:den>
                          <m:r>
                            <a:rPr lang="en-US" sz="1400" b="0" i="1" smtClean="0">
                              <a:latin typeface="Cambria Math" panose="02040503050406030204" pitchFamily="18" charset="0"/>
                              <a:ea typeface="Cambria Math" panose="02040503050406030204" pitchFamily="18" charset="0"/>
                            </a:rPr>
                            <m:t>2+3</m:t>
                          </m:r>
                        </m:den>
                      </m:f>
                      <m:r>
                        <a:rPr lang="en-US" sz="1400" b="0" i="1" smtClean="0">
                          <a:latin typeface="Cambria Math" panose="02040503050406030204" pitchFamily="18" charset="0"/>
                          <a:ea typeface="Cambria Math" panose="02040503050406030204" pitchFamily="18" charset="0"/>
                        </a:rPr>
                        <m:t>×0=0</m:t>
                      </m:r>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900" b="1" i="1" smtClean="0">
                          <a:latin typeface="Cambria Math" panose="02040503050406030204" pitchFamily="18" charset="0"/>
                          <a:cs typeface="Times New Roman" panose="02020603050405020304" pitchFamily="18" charset="0"/>
                        </a:rPr>
                        <m:t>𝑰𝒏𝒇𝒐𝒓𝒎𝒂𝒕𝒊𝒐𝒏</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𝑮𝒂𝒊𝒏</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𝑠𝑢𝑛𝑛𝑦</m:t>
                              </m:r>
                            </m:sub>
                          </m:sSub>
                          <m:r>
                            <a:rPr lang="en-US" sz="2000" i="1">
                              <a:latin typeface="Cambria Math" panose="02040503050406030204" pitchFamily="18" charset="0"/>
                            </a:rPr>
                            <m:t>,</m:t>
                          </m:r>
                          <m:r>
                            <a:rPr lang="en-US" sz="2000" i="1">
                              <a:latin typeface="Cambria Math" panose="02040503050406030204" pitchFamily="18" charset="0"/>
                            </a:rPr>
                            <m:t>𝐻𝑢𝑚𝑖𝑑𝑖𝑡𝑦</m:t>
                          </m:r>
                        </m:e>
                      </m:d>
                      <m:r>
                        <a:rPr lang="en-US" sz="1900" b="1" i="1"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𝑬𝒏𝒕𝒓𝒐𝒑𝒚</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𝑠𝑢𝑛𝑛𝑦</m:t>
                              </m:r>
                            </m:sub>
                          </m:sSub>
                        </m:e>
                      </m:d>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𝐈</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𝑠𝑢𝑛𝑛𝑦</m:t>
                              </m:r>
                            </m:sub>
                          </m:sSub>
                          <m:r>
                            <a:rPr lang="en-US" sz="2000" i="1">
                              <a:latin typeface="Cambria Math" panose="02040503050406030204" pitchFamily="18" charset="0"/>
                            </a:rPr>
                            <m:t>,</m:t>
                          </m:r>
                          <m:r>
                            <a:rPr lang="en-US" sz="2000" i="1">
                              <a:latin typeface="Cambria Math" panose="02040503050406030204" pitchFamily="18" charset="0"/>
                            </a:rPr>
                            <m:t>𝐻𝑢𝑚𝑖𝑑𝑖𝑡𝑦</m:t>
                          </m:r>
                        </m:e>
                      </m:d>
                    </m:oMath>
                  </m:oMathPara>
                </a14:m>
                <a:endParaRPr lang="en-US" sz="1900" b="1" i="0" dirty="0">
                  <a:latin typeface="Cambria Math" panose="02040503050406030204" pitchFamily="18" charset="0"/>
                  <a:cs typeface="Times New Roman" panose="02020603050405020304" pitchFamily="18" charset="0"/>
                </a:endParaRPr>
              </a:p>
              <a:p>
                <a:pPr marL="201168" lvl="1" indent="0">
                  <a:lnSpc>
                    <a:spcPct val="110000"/>
                  </a:lnSpc>
                  <a:buNone/>
                </a:pPr>
                <a:r>
                  <a:rPr lang="en-US" sz="1900" b="1" dirty="0">
                    <a:cs typeface="Times New Roman" panose="02020603050405020304" pitchFamily="18" charset="0"/>
                  </a:rPr>
                  <a:t>                  </a:t>
                </a:r>
                <a14:m>
                  <m:oMath xmlns:m="http://schemas.openxmlformats.org/officeDocument/2006/math">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𝟗𝟕𝟏</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oMath>
                </a14:m>
                <a:r>
                  <a:rPr lang="en-US" sz="1900" b="1" dirty="0">
                    <a:latin typeface="Times New Roman" panose="02020603050405020304" pitchFamily="18" charset="0"/>
                    <a:cs typeface="Times New Roman" panose="02020603050405020304" pitchFamily="18" charset="0"/>
                  </a:rPr>
                  <a:t>0.971</a:t>
                </a: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2000" dirty="0"/>
              </a:p>
              <a:p>
                <a:pPr lvl="1">
                  <a:buFont typeface="Wingdings" panose="05000000000000000000" pitchFamily="2" charset="2"/>
                  <a:buChar char="§"/>
                </a:pPr>
                <a:endParaRPr lang="en-US" dirty="0"/>
              </a:p>
              <a:p>
                <a:pPr marL="201168" lvl="1" indent="0">
                  <a:buNone/>
                </a:pPr>
                <a:endParaRPr lang="en-US" dirty="0"/>
              </a:p>
            </p:txBody>
          </p:sp>
        </mc:Choice>
        <mc:Fallback xmlns="">
          <p:sp>
            <p:nvSpPr>
              <p:cNvPr id="3" name="Content Placeholder 2">
                <a:extLst>
                  <a:ext uri="{FF2B5EF4-FFF2-40B4-BE49-F238E27FC236}">
                    <a16:creationId xmlns:a16="http://schemas.microsoft.com/office/drawing/2014/main" id="{0FF22382-BA69-493C-BAC2-F2A83DBAC628}"/>
                  </a:ext>
                </a:extLst>
              </p:cNvPr>
              <p:cNvSpPr>
                <a:spLocks noGrp="1" noRot="1" noChangeAspect="1" noMove="1" noResize="1" noEditPoints="1" noAdjustHandles="1" noChangeArrowheads="1" noChangeShapeType="1" noTextEdit="1"/>
              </p:cNvSpPr>
              <p:nvPr>
                <p:ph sz="half" idx="1"/>
              </p:nvPr>
            </p:nvSpPr>
            <p:spPr>
              <a:xfrm>
                <a:off x="533400" y="1788794"/>
                <a:ext cx="6943724" cy="4621741"/>
              </a:xfrm>
              <a:blipFill>
                <a:blip r:embed="rId2"/>
                <a:stretch>
                  <a:fillRect l="-2107" t="-13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E71BACBD-7C02-416D-BCB6-C4A0FD2A2FB2}"/>
              </a:ext>
            </a:extLst>
          </p:cNvPr>
          <p:cNvPicPr>
            <a:picLocks noChangeAspect="1"/>
          </p:cNvPicPr>
          <p:nvPr/>
        </p:nvPicPr>
        <p:blipFill rotWithShape="1">
          <a:blip r:embed="rId3">
            <a:extLst>
              <a:ext uri="{28A0092B-C50C-407E-A947-70E740481C1C}">
                <a14:useLocalDpi xmlns:a14="http://schemas.microsoft.com/office/drawing/2010/main" val="0"/>
              </a:ext>
            </a:extLst>
          </a:blip>
          <a:srcRect l="4376" t="27916" r="6328" b="36250"/>
          <a:stretch/>
        </p:blipFill>
        <p:spPr>
          <a:xfrm>
            <a:off x="6524626" y="1962151"/>
            <a:ext cx="5353050" cy="2838450"/>
          </a:xfrm>
          <a:prstGeom prst="rect">
            <a:avLst/>
          </a:prstGeom>
        </p:spPr>
      </p:pic>
    </p:spTree>
    <p:extLst>
      <p:ext uri="{BB962C8B-B14F-4D97-AF65-F5344CB8AC3E}">
        <p14:creationId xmlns:p14="http://schemas.microsoft.com/office/powerpoint/2010/main" val="408017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0772-6B21-47E6-BDD3-BAB78382DE24}"/>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FF22382-BA69-493C-BAC2-F2A83DBAC628}"/>
                  </a:ext>
                </a:extLst>
              </p:cNvPr>
              <p:cNvSpPr>
                <a:spLocks noGrp="1"/>
              </p:cNvSpPr>
              <p:nvPr>
                <p:ph sz="half" idx="1"/>
              </p:nvPr>
            </p:nvSpPr>
            <p:spPr>
              <a:xfrm>
                <a:off x="533400" y="1788794"/>
                <a:ext cx="6943724" cy="4621741"/>
              </a:xfrm>
            </p:spPr>
            <p:txBody>
              <a:bodyPr>
                <a:normAutofit fontScale="92500" lnSpcReduction="20000"/>
              </a:bodyPr>
              <a:lstStyle/>
              <a:p>
                <a:pPr>
                  <a:buFont typeface="Wingdings" panose="05000000000000000000" pitchFamily="2" charset="2"/>
                  <a:buChar char="§"/>
                </a:pPr>
                <a:r>
                  <a:rPr lang="en-US" dirty="0"/>
                  <a:t>For each attribute: (let say Windy)</a:t>
                </a:r>
              </a:p>
              <a:p>
                <a:pPr lvl="1">
                  <a:buFont typeface="Wingdings" panose="05000000000000000000" pitchFamily="2" charset="2"/>
                  <a:buChar char="§"/>
                </a:pPr>
                <a:r>
                  <a:rPr lang="en-US" dirty="0"/>
                  <a:t>Calculate Entropy of each values, i.e., ‘Strong’, ‘False’</a:t>
                </a: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𝐸𝑛𝑡𝑟𝑜𝑝𝑦𝑊𝑖𝑛𝑑𝑦</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𝑆𝑡𝑟𝑜𝑛𝑔</m:t>
                    </m:r>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1+1</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e>
                    </m:d>
                    <m:r>
                      <a:rPr lang="en-US" sz="1400" b="0" i="1" smtClean="0">
                        <a:latin typeface="Cambria Math" panose="02040503050406030204" pitchFamily="18" charset="0"/>
                        <a:cs typeface="Times New Roman" panose="02020603050405020304" pitchFamily="18" charset="0"/>
                      </a:rPr>
                      <m:t>=1</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𝑊𝑖𝑛𝑑𝑦</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𝑊𝑒𝑎𝑘</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1+2</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e>
                    </m:d>
                    <m:r>
                      <a:rPr lang="en-US" sz="1400" b="0" i="1" smtClean="0">
                        <a:latin typeface="Cambria Math" panose="02040503050406030204" pitchFamily="18" charset="0"/>
                        <a:cs typeface="Times New Roman" panose="02020603050405020304" pitchFamily="18" charset="0"/>
                      </a:rPr>
                      <m:t>=0.918</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𝑣</m:t>
                          </m:r>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𝑣</m:t>
                          </m:r>
                          <m:r>
                            <a:rPr lang="en-US" sz="1400" i="1">
                              <a:latin typeface="Cambria Math" panose="02040503050406030204" pitchFamily="18" charset="0"/>
                            </a:rPr>
                            <m:t>|</m:t>
                          </m:r>
                        </m:sup>
                        <m:e>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e>
                              </m:d>
                            </m:num>
                            <m:den>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𝑆</m:t>
                                  </m:r>
                                </m:e>
                              </m:d>
                            </m:den>
                          </m:f>
                          <m:r>
                            <a:rPr lang="en-US" sz="1400" i="1">
                              <a:latin typeface="Cambria Math" panose="02040503050406030204" pitchFamily="18" charset="0"/>
                            </a:rPr>
                            <m:t>𝐸𝑛𝑡𝑟𝑜𝑝𝑦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r>
                            <a:rPr lang="en-US" sz="1400" i="1">
                              <a:latin typeface="Cambria Math" panose="02040503050406030204" pitchFamily="18" charset="0"/>
                            </a:rPr>
                            <m:t>)</m:t>
                          </m:r>
                        </m:e>
                      </m:nary>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oMath>
                  </m:oMathPara>
                </a14:m>
                <a:endParaRPr lang="en-US" sz="1400" b="0" i="1" dirty="0">
                  <a:latin typeface="Cambria Math" panose="020405030504060302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m:t>
                      </m:r>
                      <m:d>
                        <m:dPr>
                          <m:ctrlPr>
                            <a:rPr lang="en-US" sz="1400" i="1">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𝑠𝑢𝑛𝑛𝑦</m:t>
                              </m:r>
                            </m:sub>
                          </m:sSub>
                          <m:r>
                            <a:rPr lang="en-US" sz="1400" i="1">
                              <a:latin typeface="Cambria Math" panose="02040503050406030204" pitchFamily="18" charset="0"/>
                            </a:rPr>
                            <m:t>,</m:t>
                          </m:r>
                          <m:r>
                            <a:rPr lang="en-US" sz="1400" b="0" i="1" smtClean="0">
                              <a:latin typeface="Cambria Math" panose="02040503050406030204" pitchFamily="18" charset="0"/>
                            </a:rPr>
                            <m:t>𝑊𝑖𝑛𝑑𝑦</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1+1</m:t>
                          </m:r>
                        </m:num>
                        <m:den>
                          <m:r>
                            <a:rPr lang="en-US" sz="1400" b="0" i="1" smtClean="0">
                              <a:latin typeface="Cambria Math" panose="02040503050406030204" pitchFamily="18" charset="0"/>
                            </a:rPr>
                            <m:t>2+3</m:t>
                          </m:r>
                        </m:den>
                      </m:f>
                      <m:r>
                        <a:rPr lang="en-US" sz="1400" b="0" i="1" smtClean="0">
                          <a:latin typeface="Cambria Math" panose="02040503050406030204" pitchFamily="18" charset="0"/>
                          <a:ea typeface="Cambria Math" panose="02040503050406030204" pitchFamily="18" charset="0"/>
                        </a:rPr>
                        <m:t>×1+</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1+2</m:t>
                          </m:r>
                        </m:num>
                        <m:den>
                          <m:r>
                            <a:rPr lang="en-US" sz="1400" b="0" i="1" smtClean="0">
                              <a:latin typeface="Cambria Math" panose="02040503050406030204" pitchFamily="18" charset="0"/>
                              <a:ea typeface="Cambria Math" panose="02040503050406030204" pitchFamily="18" charset="0"/>
                            </a:rPr>
                            <m:t>2+3</m:t>
                          </m:r>
                        </m:den>
                      </m:f>
                      <m:r>
                        <a:rPr lang="en-US" sz="1400" b="0" i="1" smtClean="0">
                          <a:latin typeface="Cambria Math" panose="02040503050406030204" pitchFamily="18" charset="0"/>
                          <a:ea typeface="Cambria Math" panose="02040503050406030204" pitchFamily="18" charset="0"/>
                        </a:rPr>
                        <m:t>×.918=0.951</m:t>
                      </m:r>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900" b="1" i="1" smtClean="0">
                          <a:latin typeface="Cambria Math" panose="02040503050406030204" pitchFamily="18" charset="0"/>
                          <a:cs typeface="Times New Roman" panose="02020603050405020304" pitchFamily="18" charset="0"/>
                        </a:rPr>
                        <m:t>𝑰𝒏𝒇𝒐𝒓𝒎𝒂𝒕𝒊𝒐𝒏</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𝑮𝒂𝒊𝒏</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𝑠𝑢𝑛𝑛𝑦</m:t>
                              </m:r>
                            </m:sub>
                          </m:sSub>
                          <m:r>
                            <a:rPr lang="en-US" sz="2000" b="1" i="1" smtClean="0">
                              <a:latin typeface="Cambria Math" panose="02040503050406030204" pitchFamily="18" charset="0"/>
                            </a:rPr>
                            <m:t>,</m:t>
                          </m:r>
                          <m:r>
                            <a:rPr lang="en-US" sz="2000" b="1" i="1" smtClean="0">
                              <a:latin typeface="Cambria Math" panose="02040503050406030204" pitchFamily="18" charset="0"/>
                            </a:rPr>
                            <m:t>𝑾𝒊𝒏𝒅𝒚</m:t>
                          </m:r>
                        </m:e>
                      </m:d>
                      <m:r>
                        <a:rPr lang="en-US" sz="1900" b="1" i="1"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𝑬𝒏𝒕𝒓𝒐𝒑𝒚</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𝑠𝑢𝑛𝑛𝑦</m:t>
                              </m:r>
                            </m:sub>
                          </m:sSub>
                        </m:e>
                      </m:d>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𝐈</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smtClean="0">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𝑠𝑢𝑛𝑛𝑦</m:t>
                              </m:r>
                            </m:sub>
                          </m:sSub>
                          <m:r>
                            <a:rPr lang="en-US" sz="2000" b="0" i="1" smtClean="0">
                              <a:latin typeface="Cambria Math" panose="02040503050406030204" pitchFamily="18" charset="0"/>
                            </a:rPr>
                            <m:t>,</m:t>
                          </m:r>
                          <m:r>
                            <a:rPr lang="en-US" sz="2000" b="0" i="1" smtClean="0">
                              <a:latin typeface="Cambria Math" panose="02040503050406030204" pitchFamily="18" charset="0"/>
                            </a:rPr>
                            <m:t>𝑊𝑖𝑛𝑑𝑦</m:t>
                          </m:r>
                        </m:e>
                      </m:d>
                    </m:oMath>
                  </m:oMathPara>
                </a14:m>
                <a:endParaRPr lang="en-US" sz="1900" b="1" i="0" dirty="0">
                  <a:latin typeface="Cambria Math" panose="02040503050406030204" pitchFamily="18" charset="0"/>
                  <a:cs typeface="Times New Roman" panose="02020603050405020304" pitchFamily="18" charset="0"/>
                </a:endParaRPr>
              </a:p>
              <a:p>
                <a:pPr marL="201168" lvl="1" indent="0">
                  <a:lnSpc>
                    <a:spcPct val="110000"/>
                  </a:lnSpc>
                  <a:buNone/>
                </a:pPr>
                <a:r>
                  <a:rPr lang="en-US" sz="1900" b="1" dirty="0">
                    <a:cs typeface="Times New Roman" panose="02020603050405020304" pitchFamily="18" charset="0"/>
                  </a:rPr>
                  <a:t>                  </a:t>
                </a:r>
                <a14:m>
                  <m:oMath xmlns:m="http://schemas.openxmlformats.org/officeDocument/2006/math">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𝟗𝟕𝟏</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𝟗𝟓𝟏</m:t>
                    </m:r>
                    <m:r>
                      <a:rPr lang="en-US" sz="1900" b="1" i="0" smtClean="0">
                        <a:latin typeface="Cambria Math" panose="02040503050406030204" pitchFamily="18" charset="0"/>
                        <a:cs typeface="Times New Roman" panose="02020603050405020304" pitchFamily="18" charset="0"/>
                      </a:rPr>
                      <m:t>=</m:t>
                    </m:r>
                  </m:oMath>
                </a14:m>
                <a:r>
                  <a:rPr lang="en-US" sz="1900" b="1" dirty="0">
                    <a:latin typeface="Times New Roman" panose="02020603050405020304" pitchFamily="18" charset="0"/>
                    <a:cs typeface="Times New Roman" panose="02020603050405020304" pitchFamily="18" charset="0"/>
                  </a:rPr>
                  <a:t>0.020</a:t>
                </a:r>
              </a:p>
              <a:p>
                <a:pPr marL="201168" lvl="1" indent="0">
                  <a:lnSpc>
                    <a:spcPct val="110000"/>
                  </a:lnSpc>
                  <a:buNone/>
                </a:pPr>
                <a:r>
                  <a:rPr lang="en-US" sz="1900" b="1" dirty="0">
                    <a:latin typeface="Times New Roman" panose="02020603050405020304" pitchFamily="18" charset="0"/>
                    <a:cs typeface="Times New Roman" panose="02020603050405020304" pitchFamily="18" charset="0"/>
                  </a:rPr>
                  <a:t>Since Information Gain for root Sunny is maximum for Humidity, So, the node for Split under Outlook=Sunny is Humidity</a:t>
                </a:r>
                <a:endParaRPr lang="en-US" sz="1900" b="1" i="1"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900" b="1"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2000" dirty="0"/>
              </a:p>
              <a:p>
                <a:pPr lvl="1">
                  <a:buFont typeface="Wingdings" panose="05000000000000000000" pitchFamily="2" charset="2"/>
                  <a:buChar char="§"/>
                </a:pPr>
                <a:endParaRPr lang="en-US" dirty="0"/>
              </a:p>
              <a:p>
                <a:pPr marL="201168" lvl="1" indent="0">
                  <a:buNone/>
                </a:pPr>
                <a:endParaRPr lang="en-US" dirty="0"/>
              </a:p>
            </p:txBody>
          </p:sp>
        </mc:Choice>
        <mc:Fallback xmlns="">
          <p:sp>
            <p:nvSpPr>
              <p:cNvPr id="3" name="Content Placeholder 2">
                <a:extLst>
                  <a:ext uri="{FF2B5EF4-FFF2-40B4-BE49-F238E27FC236}">
                    <a16:creationId xmlns:a16="http://schemas.microsoft.com/office/drawing/2014/main" id="{0FF22382-BA69-493C-BAC2-F2A83DBAC628}"/>
                  </a:ext>
                </a:extLst>
              </p:cNvPr>
              <p:cNvSpPr>
                <a:spLocks noGrp="1" noRot="1" noChangeAspect="1" noMove="1" noResize="1" noEditPoints="1" noAdjustHandles="1" noChangeArrowheads="1" noChangeShapeType="1" noTextEdit="1"/>
              </p:cNvSpPr>
              <p:nvPr>
                <p:ph sz="half" idx="1"/>
              </p:nvPr>
            </p:nvSpPr>
            <p:spPr>
              <a:xfrm>
                <a:off x="533400" y="1788794"/>
                <a:ext cx="6943724" cy="4621741"/>
              </a:xfrm>
              <a:blipFill>
                <a:blip r:embed="rId2"/>
                <a:stretch>
                  <a:fillRect l="-2019" t="-224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xmlns="" id="{35695BBD-ABBE-4D81-8125-AC76A19B78E1}"/>
              </a:ext>
            </a:extLst>
          </p:cNvPr>
          <p:cNvPicPr>
            <a:picLocks noChangeAspect="1"/>
          </p:cNvPicPr>
          <p:nvPr/>
        </p:nvPicPr>
        <p:blipFill rotWithShape="1">
          <a:blip r:embed="rId3">
            <a:extLst>
              <a:ext uri="{28A0092B-C50C-407E-A947-70E740481C1C}">
                <a14:useLocalDpi xmlns:a14="http://schemas.microsoft.com/office/drawing/2010/main" val="0"/>
              </a:ext>
            </a:extLst>
          </a:blip>
          <a:srcRect l="4375" t="30278" r="4375" b="36250"/>
          <a:stretch/>
        </p:blipFill>
        <p:spPr>
          <a:xfrm>
            <a:off x="6791325" y="2019300"/>
            <a:ext cx="4600575" cy="2295525"/>
          </a:xfrm>
          <a:prstGeom prst="rect">
            <a:avLst/>
          </a:prstGeom>
        </p:spPr>
      </p:pic>
    </p:spTree>
    <p:extLst>
      <p:ext uri="{BB962C8B-B14F-4D97-AF65-F5344CB8AC3E}">
        <p14:creationId xmlns:p14="http://schemas.microsoft.com/office/powerpoint/2010/main" val="2443141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54F9FC1-63AA-4CE2-B266-3747117ADAD5}"/>
              </a:ext>
            </a:extLst>
          </p:cNvPr>
          <p:cNvSpPr>
            <a:spLocks noGrp="1"/>
          </p:cNvSpPr>
          <p:nvPr>
            <p:ph type="title"/>
          </p:nvPr>
        </p:nvSpPr>
        <p:spPr/>
        <p:txBody>
          <a:bodyPr/>
          <a:lstStyle/>
          <a:p>
            <a:r>
              <a:rPr lang="en-US" dirty="0"/>
              <a:t>Solution- Example 1 (</a:t>
            </a:r>
            <a:r>
              <a:rPr lang="en-US" dirty="0" err="1"/>
              <a:t>Contd</a:t>
            </a:r>
            <a:r>
              <a:rPr lang="en-US" dirty="0"/>
              <a:t>…)</a:t>
            </a:r>
          </a:p>
        </p:txBody>
      </p:sp>
      <p:pic>
        <p:nvPicPr>
          <p:cNvPr id="8" name="Content Placeholder 7">
            <a:extLst>
              <a:ext uri="{FF2B5EF4-FFF2-40B4-BE49-F238E27FC236}">
                <a16:creationId xmlns:a16="http://schemas.microsoft.com/office/drawing/2014/main" xmlns="" id="{8F577C47-CF00-4E1E-A10C-0B6DDEEB3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46263"/>
            <a:ext cx="10058399" cy="4421187"/>
          </a:xfrm>
        </p:spPr>
      </p:pic>
    </p:spTree>
    <p:extLst>
      <p:ext uri="{BB962C8B-B14F-4D97-AF65-F5344CB8AC3E}">
        <p14:creationId xmlns:p14="http://schemas.microsoft.com/office/powerpoint/2010/main" val="2623586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B5583-D885-41F0-8E83-684892B64F36}"/>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xmlns="" id="{9F80EF4E-9A80-44D3-A6C9-F66E1FAA6EA7}"/>
                  </a:ext>
                </a:extLst>
              </p:cNvPr>
              <p:cNvSpPr>
                <a:spLocks noGrp="1"/>
              </p:cNvSpPr>
              <p:nvPr>
                <p:ph idx="1"/>
              </p:nvPr>
            </p:nvSpPr>
            <p:spPr/>
            <p:txBody>
              <a:bodyPr>
                <a:noAutofit/>
              </a:bodyPr>
              <a:lstStyle/>
              <a:p>
                <a:pPr>
                  <a:lnSpc>
                    <a:spcPct val="100000"/>
                  </a:lnSpc>
                </a:pPr>
                <a:endParaRPr lang="en-US" dirty="0">
                  <a:latin typeface="Times New Roman" panose="02020603050405020304" pitchFamily="18" charset="0"/>
                  <a:cs typeface="Times New Roman" panose="02020603050405020304" pitchFamily="18" charset="0"/>
                </a:endParaRPr>
              </a:p>
              <a:p>
                <a:pPr>
                  <a:lnSpc>
                    <a:spcPct val="100000"/>
                  </a:lnSpc>
                </a:pPr>
                <a:endParaRPr lang="en-US" dirty="0">
                  <a:latin typeface="Times New Roman" panose="02020603050405020304" pitchFamily="18" charset="0"/>
                  <a:cs typeface="Times New Roman" panose="02020603050405020304" pitchFamily="18" charset="0"/>
                </a:endParaRPr>
              </a:p>
              <a:p>
                <a:pPr>
                  <a:lnSpc>
                    <a:spcPct val="100000"/>
                  </a:lnSpc>
                </a:pPr>
                <a:endParaRPr lang="en-US" dirty="0">
                  <a:latin typeface="Times New Roman" panose="02020603050405020304" pitchFamily="18" charset="0"/>
                  <a:cs typeface="Times New Roman" panose="02020603050405020304" pitchFamily="18" charset="0"/>
                </a:endParaRPr>
              </a:p>
              <a:p>
                <a:pPr marL="0" indent="0">
                  <a:lnSpc>
                    <a:spcPct val="100000"/>
                  </a:lnSpc>
                  <a:buNone/>
                </a:pPr>
                <a:endParaRPr lang="en-US" dirty="0">
                  <a:latin typeface="Times New Roman" panose="02020603050405020304" pitchFamily="18" charset="0"/>
                  <a:cs typeface="Times New Roman" panose="02020603050405020304" pitchFamily="18" charset="0"/>
                </a:endParaRPr>
              </a:p>
              <a:p>
                <a:pPr>
                  <a:lnSpc>
                    <a:spcPct val="100000"/>
                  </a:lnSpc>
                </a:pPr>
                <a:r>
                  <a:rPr lang="en-US" dirty="0">
                    <a:latin typeface="Times New Roman" panose="02020603050405020304" pitchFamily="18" charset="0"/>
                    <a:cs typeface="Times New Roman" panose="02020603050405020304" pitchFamily="18" charset="0"/>
                  </a:rPr>
                  <a:t>Compute Entropy of the Outlook=Rainy:</a:t>
                </a:r>
              </a:p>
              <a:p>
                <a:pPr algn="ctr">
                  <a:lnSpc>
                    <a:spcPct val="100000"/>
                  </a:lnSpc>
                </a:pPr>
                <a14:m>
                  <m:oMath xmlns:m="http://schemas.openxmlformats.org/officeDocument/2006/math">
                    <m:r>
                      <a:rPr lang="en-US" i="1">
                        <a:latin typeface="Cambria Math" panose="02040503050406030204" pitchFamily="18" charset="0"/>
                      </a:rPr>
                      <m:t>𝐸𝑛𝑡𝑟𝑜𝑝𝑦</m:t>
                    </m:r>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𝑟𝑎𝑖𝑛𝑦</m:t>
                            </m:r>
                          </m:sub>
                        </m:sSub>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dirty="0">
                  <a:latin typeface="Times New Roman" panose="02020603050405020304" pitchFamily="18" charset="0"/>
                  <a:cs typeface="Times New Roman" panose="02020603050405020304" pitchFamily="18" charset="0"/>
                </a:endParaRPr>
              </a:p>
              <a:p>
                <a:pPr algn="ctr">
                  <a:lnSpc>
                    <a:spcPct val="100000"/>
                  </a:lnSpc>
                </a:pPr>
                <a14:m>
                  <m:oMath xmlns:m="http://schemas.openxmlformats.org/officeDocument/2006/math">
                    <m:r>
                      <a:rPr lang="en-US" b="0" i="1" smtClean="0">
                        <a:latin typeface="Cambria Math" panose="02040503050406030204" pitchFamily="18" charset="0"/>
                        <a:cs typeface="Times New Roman" panose="02020603050405020304" pitchFamily="18" charset="0"/>
                      </a:rPr>
                      <m:t>𝐸𝑛𝑡𝑟𝑜𝑝𝑦</m:t>
                    </m:r>
                    <m:d>
                      <m:dPr>
                        <m:ctrlPr>
                          <a:rPr lang="en-US" b="0" i="1" smtClean="0">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𝑟𝑎𝑖𝑛𝑦</m:t>
                            </m:r>
                          </m:sub>
                        </m:sSub>
                      </m:e>
                    </m:d>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3</m:t>
                        </m:r>
                      </m:num>
                      <m:den>
                        <m:r>
                          <a:rPr lang="en-US" b="0" i="1" smtClean="0">
                            <a:latin typeface="Cambria Math" panose="02040503050406030204" pitchFamily="18" charset="0"/>
                            <a:cs typeface="Times New Roman" panose="02020603050405020304" pitchFamily="18" charset="0"/>
                          </a:rPr>
                          <m:t>2+3</m:t>
                        </m:r>
                      </m:den>
                    </m:f>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𝑙𝑜𝑔</m:t>
                        </m:r>
                      </m:e>
                      <m:sub>
                        <m:r>
                          <a:rPr lang="en-US" b="0" i="1" smtClean="0">
                            <a:latin typeface="Cambria Math" panose="02040503050406030204" pitchFamily="18" charset="0"/>
                            <a:cs typeface="Times New Roman" panose="02020603050405020304" pitchFamily="18" charset="0"/>
                          </a:rPr>
                          <m:t>2</m:t>
                        </m:r>
                      </m:sub>
                    </m:sSub>
                    <m:d>
                      <m:dPr>
                        <m:ctrlPr>
                          <a:rPr lang="en-US" b="0" i="1" smtClean="0">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3</m:t>
                            </m:r>
                          </m:num>
                          <m:den>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den>
                        </m:f>
                      </m:e>
                    </m:d>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2</m:t>
                        </m:r>
                      </m:num>
                      <m:den>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den>
                    </m:f>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𝑙𝑜𝑔</m:t>
                        </m:r>
                      </m:e>
                      <m:sub>
                        <m:r>
                          <a:rPr lang="en-US" i="1">
                            <a:latin typeface="Cambria Math" panose="02040503050406030204" pitchFamily="18" charset="0"/>
                            <a:cs typeface="Times New Roman" panose="02020603050405020304" pitchFamily="18" charset="0"/>
                          </a:rPr>
                          <m:t>2</m:t>
                        </m:r>
                      </m:sub>
                    </m:sSub>
                    <m:d>
                      <m:dPr>
                        <m:ctrlPr>
                          <a:rPr lang="en-US" i="1">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2</m:t>
                            </m:r>
                          </m:num>
                          <m:den>
                            <m:r>
                              <a:rPr lang="en-US" b="0" i="1" smtClean="0">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3</m:t>
                            </m:r>
                          </m:den>
                        </m:f>
                      </m:e>
                    </m:d>
                    <m:r>
                      <a:rPr lang="en-US" b="0" i="1" smtClean="0">
                        <a:latin typeface="Cambria Math" panose="02040503050406030204" pitchFamily="18" charset="0"/>
                        <a:cs typeface="Times New Roman" panose="02020603050405020304" pitchFamily="18" charset="0"/>
                      </a:rPr>
                      <m:t>=0.971</m:t>
                    </m:r>
                  </m:oMath>
                </a14:m>
                <a:endParaRPr lang="en-US" dirty="0">
                  <a:latin typeface="Times New Roman" panose="02020603050405020304" pitchFamily="18" charset="0"/>
                  <a:cs typeface="Times New Roman" panose="02020603050405020304" pitchFamily="18" charset="0"/>
                </a:endParaRPr>
              </a:p>
              <a:p>
                <a:pPr>
                  <a:lnSpc>
                    <a:spcPct val="100000"/>
                  </a:lnSpc>
                </a:pPr>
                <a:endParaRPr lang="en-US" dirty="0"/>
              </a:p>
            </p:txBody>
          </p:sp>
        </mc:Choice>
        <mc:Fallback xmlns="">
          <p:sp>
            <p:nvSpPr>
              <p:cNvPr id="4" name="Content Placeholder 3">
                <a:extLst>
                  <a:ext uri="{FF2B5EF4-FFF2-40B4-BE49-F238E27FC236}">
                    <a16:creationId xmlns:a16="http://schemas.microsoft.com/office/drawing/2014/main" id="{9F80EF4E-9A80-44D3-A6C9-F66E1FAA6EA7}"/>
                  </a:ext>
                </a:extLst>
              </p:cNvPr>
              <p:cNvSpPr>
                <a:spLocks noGrp="1" noRot="1" noChangeAspect="1" noMove="1" noResize="1" noEditPoints="1" noAdjustHandles="1" noChangeArrowheads="1" noChangeShapeType="1" noTextEdit="1"/>
              </p:cNvSpPr>
              <p:nvPr>
                <p:ph idx="1"/>
              </p:nvPr>
            </p:nvSpPr>
            <p:spPr>
              <a:blipFill>
                <a:blip r:embed="rId2"/>
                <a:stretch>
                  <a:fillRect l="-6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396C293B-BD42-4F5F-8DE8-E16F31D8C94F}"/>
              </a:ext>
            </a:extLst>
          </p:cNvPr>
          <p:cNvPicPr>
            <a:picLocks noChangeAspect="1"/>
          </p:cNvPicPr>
          <p:nvPr/>
        </p:nvPicPr>
        <p:blipFill rotWithShape="1">
          <a:blip r:embed="rId3">
            <a:extLst>
              <a:ext uri="{28A0092B-C50C-407E-A947-70E740481C1C}">
                <a14:useLocalDpi xmlns:a14="http://schemas.microsoft.com/office/drawing/2010/main" val="0"/>
              </a:ext>
            </a:extLst>
          </a:blip>
          <a:srcRect l="3750" t="4806" r="7344" b="66389"/>
          <a:stretch/>
        </p:blipFill>
        <p:spPr>
          <a:xfrm>
            <a:off x="781050" y="1818011"/>
            <a:ext cx="10839450" cy="1975485"/>
          </a:xfrm>
          <a:prstGeom prst="rect">
            <a:avLst/>
          </a:prstGeom>
        </p:spPr>
      </p:pic>
    </p:spTree>
    <p:extLst>
      <p:ext uri="{BB962C8B-B14F-4D97-AF65-F5344CB8AC3E}">
        <p14:creationId xmlns:p14="http://schemas.microsoft.com/office/powerpoint/2010/main" val="608622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0772-6B21-47E6-BDD3-BAB78382DE24}"/>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FF22382-BA69-493C-BAC2-F2A83DBAC628}"/>
                  </a:ext>
                </a:extLst>
              </p:cNvPr>
              <p:cNvSpPr>
                <a:spLocks noGrp="1"/>
              </p:cNvSpPr>
              <p:nvPr>
                <p:ph sz="half" idx="1"/>
              </p:nvPr>
            </p:nvSpPr>
            <p:spPr>
              <a:xfrm>
                <a:off x="533400" y="1788794"/>
                <a:ext cx="6943724" cy="4621741"/>
              </a:xfrm>
            </p:spPr>
            <p:txBody>
              <a:bodyPr>
                <a:normAutofit/>
              </a:bodyPr>
              <a:lstStyle/>
              <a:p>
                <a:pPr>
                  <a:buFont typeface="Wingdings" panose="05000000000000000000" pitchFamily="2" charset="2"/>
                  <a:buChar char="§"/>
                </a:pPr>
                <a:r>
                  <a:rPr lang="en-US" dirty="0"/>
                  <a:t>For each attribute: (let say Temperature)</a:t>
                </a:r>
              </a:p>
              <a:p>
                <a:pPr lvl="1">
                  <a:buFont typeface="Wingdings" panose="05000000000000000000" pitchFamily="2" charset="2"/>
                  <a:buChar char="§"/>
                </a:pPr>
                <a:r>
                  <a:rPr lang="en-US" dirty="0"/>
                  <a:t>Calculate Entropy of each values, i.e., ‘Mild’, ‘Cool’</a:t>
                </a: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𝑇𝑒𝑚𝑝</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𝑀𝑖𝑙𝑑</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2+1</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2+1</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e>
                    </m:d>
                    <m:r>
                      <a:rPr lang="en-US" sz="1400" b="0" i="1" smtClean="0">
                        <a:latin typeface="Cambria Math" panose="02040503050406030204" pitchFamily="18" charset="0"/>
                        <a:cs typeface="Times New Roman" panose="02020603050405020304" pitchFamily="18" charset="0"/>
                      </a:rPr>
                      <m:t>=0.918</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𝑇𝑒𝑚𝑝</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𝐶𝑜𝑜𝑙</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1+1</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e>
                    </m:d>
                    <m:r>
                      <a:rPr lang="en-US" sz="1400" b="0" i="1" smtClean="0">
                        <a:latin typeface="Cambria Math" panose="02040503050406030204" pitchFamily="18" charset="0"/>
                        <a:cs typeface="Times New Roman" panose="02020603050405020304" pitchFamily="18" charset="0"/>
                      </a:rPr>
                      <m:t>=1</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𝑣</m:t>
                          </m:r>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𝑣</m:t>
                          </m:r>
                          <m:r>
                            <a:rPr lang="en-US" sz="1400" i="1">
                              <a:latin typeface="Cambria Math" panose="02040503050406030204" pitchFamily="18" charset="0"/>
                            </a:rPr>
                            <m:t>|</m:t>
                          </m:r>
                        </m:sup>
                        <m:e>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e>
                              </m:d>
                            </m:num>
                            <m:den>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𝑆</m:t>
                                  </m:r>
                                </m:e>
                              </m:d>
                            </m:den>
                          </m:f>
                          <m:r>
                            <a:rPr lang="en-US" sz="1400" i="1">
                              <a:latin typeface="Cambria Math" panose="02040503050406030204" pitchFamily="18" charset="0"/>
                            </a:rPr>
                            <m:t>𝐸𝑛𝑡𝑟𝑜𝑝𝑦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r>
                            <a:rPr lang="en-US" sz="1400" i="1">
                              <a:latin typeface="Cambria Math" panose="02040503050406030204" pitchFamily="18" charset="0"/>
                            </a:rPr>
                            <m:t>)</m:t>
                          </m:r>
                        </m:e>
                      </m:nary>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oMath>
                  </m:oMathPara>
                </a14:m>
                <a:endParaRPr lang="en-US" sz="1400" b="0" i="1" dirty="0">
                  <a:latin typeface="Cambria Math" panose="020405030504060302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m:t>
                      </m:r>
                      <m:d>
                        <m:dPr>
                          <m:ctrlPr>
                            <a:rPr lang="en-US" sz="140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𝑟𝑎𝑖𝑛𝑦</m:t>
                              </m:r>
                            </m:sub>
                          </m:sSub>
                          <m:r>
                            <a:rPr lang="en-US" sz="1400" i="1">
                              <a:latin typeface="Cambria Math" panose="02040503050406030204" pitchFamily="18" charset="0"/>
                            </a:rPr>
                            <m:t>,</m:t>
                          </m:r>
                          <m:r>
                            <a:rPr lang="en-US" sz="1400" b="0" i="1" smtClean="0">
                              <a:latin typeface="Cambria Math" panose="02040503050406030204" pitchFamily="18" charset="0"/>
                            </a:rPr>
                            <m:t>𝑇𝑒𝑚𝑝𝑒𝑟𝑎𝑡𝑢𝑟𝑒</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2+1</m:t>
                          </m:r>
                        </m:num>
                        <m:den>
                          <m:r>
                            <a:rPr lang="en-US" sz="1400" b="0" i="1" smtClean="0">
                              <a:latin typeface="Cambria Math" panose="02040503050406030204" pitchFamily="18" charset="0"/>
                            </a:rPr>
                            <m:t>3+2</m:t>
                          </m:r>
                        </m:den>
                      </m:f>
                      <m:r>
                        <a:rPr lang="en-US" sz="1400" b="0" i="1" smtClean="0">
                          <a:latin typeface="Cambria Math" panose="02040503050406030204" pitchFamily="18" charset="0"/>
                          <a:ea typeface="Cambria Math" panose="02040503050406030204" pitchFamily="18" charset="0"/>
                        </a:rPr>
                        <m:t>×0.918+</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1+1</m:t>
                          </m:r>
                        </m:num>
                        <m:den>
                          <m:r>
                            <a:rPr lang="en-US" sz="1400" b="0" i="1" smtClean="0">
                              <a:latin typeface="Cambria Math" panose="02040503050406030204" pitchFamily="18" charset="0"/>
                              <a:ea typeface="Cambria Math" panose="02040503050406030204" pitchFamily="18" charset="0"/>
                            </a:rPr>
                            <m:t>3+2</m:t>
                          </m:r>
                        </m:den>
                      </m:f>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0.951</m:t>
                      </m:r>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900" b="1" i="1" smtClean="0">
                          <a:latin typeface="Cambria Math" panose="02040503050406030204" pitchFamily="18" charset="0"/>
                          <a:cs typeface="Times New Roman" panose="02020603050405020304" pitchFamily="18" charset="0"/>
                        </a:rPr>
                        <m:t>𝑰𝒏𝒇𝒐𝒓𝒎𝒂𝒕𝒊𝒐𝒏</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𝑮𝒂𝒊𝒏</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smtClean="0">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𝑟𝑎𝑖𝑛𝑦</m:t>
                              </m:r>
                            </m:sub>
                          </m:sSub>
                          <m:r>
                            <a:rPr lang="en-US" sz="2000" b="1" i="1" smtClean="0">
                              <a:latin typeface="Cambria Math" panose="02040503050406030204" pitchFamily="18" charset="0"/>
                            </a:rPr>
                            <m:t> </m:t>
                          </m:r>
                          <m:r>
                            <a:rPr lang="en-US" sz="2000" b="1" i="1" smtClean="0">
                              <a:latin typeface="Cambria Math" panose="02040503050406030204" pitchFamily="18" charset="0"/>
                            </a:rPr>
                            <m:t>𝑻𝒆𝒎𝒑</m:t>
                          </m:r>
                        </m:e>
                      </m:d>
                      <m:r>
                        <a:rPr lang="en-US" sz="1900" b="1" i="1"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𝑬𝒏𝒕𝒓𝒐𝒑𝒚</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𝑟𝑎𝑖𝑛𝑦</m:t>
                              </m:r>
                            </m:sub>
                          </m:sSub>
                        </m:e>
                      </m:d>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𝐈</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𝑟𝑎𝑖𝑛𝑦</m:t>
                              </m:r>
                            </m:sub>
                          </m:sSub>
                          <m:r>
                            <a:rPr lang="en-US" sz="2000" i="1">
                              <a:latin typeface="Cambria Math" panose="02040503050406030204" pitchFamily="18" charset="0"/>
                            </a:rPr>
                            <m:t>,</m:t>
                          </m:r>
                          <m:r>
                            <a:rPr lang="en-US" sz="2000" b="1" i="1" smtClean="0">
                              <a:latin typeface="Cambria Math" panose="02040503050406030204" pitchFamily="18" charset="0"/>
                            </a:rPr>
                            <m:t>𝑻𝒆𝒎𝒑</m:t>
                          </m:r>
                        </m:e>
                      </m:d>
                    </m:oMath>
                  </m:oMathPara>
                </a14:m>
                <a:endParaRPr lang="en-US" sz="1900" b="1" i="0" dirty="0">
                  <a:latin typeface="Cambria Math" panose="02040503050406030204" pitchFamily="18" charset="0"/>
                  <a:cs typeface="Times New Roman" panose="02020603050405020304" pitchFamily="18" charset="0"/>
                </a:endParaRPr>
              </a:p>
              <a:p>
                <a:pPr marL="201168" lvl="1" indent="0">
                  <a:lnSpc>
                    <a:spcPct val="110000"/>
                  </a:lnSpc>
                  <a:buNone/>
                </a:pPr>
                <a:r>
                  <a:rPr lang="en-US" sz="1900" b="1" dirty="0">
                    <a:cs typeface="Times New Roman" panose="02020603050405020304" pitchFamily="18" charset="0"/>
                  </a:rPr>
                  <a:t>                  </a:t>
                </a:r>
                <a14:m>
                  <m:oMath xmlns:m="http://schemas.openxmlformats.org/officeDocument/2006/math">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𝟗𝟕𝟏</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𝟗𝟓𝟏</m:t>
                    </m:r>
                    <m:r>
                      <a:rPr lang="en-US" sz="1900" b="1" i="0" smtClean="0">
                        <a:latin typeface="Cambria Math" panose="02040503050406030204" pitchFamily="18" charset="0"/>
                        <a:cs typeface="Times New Roman" panose="02020603050405020304" pitchFamily="18" charset="0"/>
                      </a:rPr>
                      <m:t>=</m:t>
                    </m:r>
                  </m:oMath>
                </a14:m>
                <a:r>
                  <a:rPr lang="en-US" sz="1900" b="1" dirty="0">
                    <a:latin typeface="Times New Roman" panose="02020603050405020304" pitchFamily="18" charset="0"/>
                    <a:cs typeface="Times New Roman" panose="02020603050405020304" pitchFamily="18" charset="0"/>
                  </a:rPr>
                  <a:t>0.020</a:t>
                </a: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2000" dirty="0"/>
              </a:p>
              <a:p>
                <a:pPr lvl="1">
                  <a:buFont typeface="Wingdings" panose="05000000000000000000" pitchFamily="2" charset="2"/>
                  <a:buChar char="§"/>
                </a:pPr>
                <a:endParaRPr lang="en-US" dirty="0"/>
              </a:p>
              <a:p>
                <a:pPr marL="201168" lvl="1" indent="0">
                  <a:buNone/>
                </a:pPr>
                <a:endParaRPr lang="en-US" dirty="0"/>
              </a:p>
            </p:txBody>
          </p:sp>
        </mc:Choice>
        <mc:Fallback xmlns="">
          <p:sp>
            <p:nvSpPr>
              <p:cNvPr id="3" name="Content Placeholder 2">
                <a:extLst>
                  <a:ext uri="{FF2B5EF4-FFF2-40B4-BE49-F238E27FC236}">
                    <a16:creationId xmlns:a16="http://schemas.microsoft.com/office/drawing/2014/main" id="{0FF22382-BA69-493C-BAC2-F2A83DBAC628}"/>
                  </a:ext>
                </a:extLst>
              </p:cNvPr>
              <p:cNvSpPr>
                <a:spLocks noGrp="1" noRot="1" noChangeAspect="1" noMove="1" noResize="1" noEditPoints="1" noAdjustHandles="1" noChangeArrowheads="1" noChangeShapeType="1" noTextEdit="1"/>
              </p:cNvSpPr>
              <p:nvPr>
                <p:ph sz="half" idx="1"/>
              </p:nvPr>
            </p:nvSpPr>
            <p:spPr>
              <a:xfrm>
                <a:off x="533400" y="1788794"/>
                <a:ext cx="6943724" cy="4621741"/>
              </a:xfrm>
              <a:blipFill>
                <a:blip r:embed="rId2"/>
                <a:stretch>
                  <a:fillRect l="-2107" t="-13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D49F288D-71B6-48FE-B779-E3D99A7A77CA}"/>
              </a:ext>
            </a:extLst>
          </p:cNvPr>
          <p:cNvPicPr>
            <a:picLocks noChangeAspect="1"/>
          </p:cNvPicPr>
          <p:nvPr/>
        </p:nvPicPr>
        <p:blipFill rotWithShape="1">
          <a:blip r:embed="rId3">
            <a:extLst>
              <a:ext uri="{28A0092B-C50C-407E-A947-70E740481C1C}">
                <a14:useLocalDpi xmlns:a14="http://schemas.microsoft.com/office/drawing/2010/main" val="0"/>
              </a:ext>
            </a:extLst>
          </a:blip>
          <a:srcRect l="5469" t="27778" r="4374" b="31944"/>
          <a:stretch/>
        </p:blipFill>
        <p:spPr>
          <a:xfrm>
            <a:off x="6448425" y="1905000"/>
            <a:ext cx="5095875" cy="3581399"/>
          </a:xfrm>
          <a:prstGeom prst="rect">
            <a:avLst/>
          </a:prstGeom>
        </p:spPr>
      </p:pic>
    </p:spTree>
    <p:extLst>
      <p:ext uri="{BB962C8B-B14F-4D97-AF65-F5344CB8AC3E}">
        <p14:creationId xmlns:p14="http://schemas.microsoft.com/office/powerpoint/2010/main" val="2331150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0772-6B21-47E6-BDD3-BAB78382DE24}"/>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FF22382-BA69-493C-BAC2-F2A83DBAC628}"/>
                  </a:ext>
                </a:extLst>
              </p:cNvPr>
              <p:cNvSpPr>
                <a:spLocks noGrp="1"/>
              </p:cNvSpPr>
              <p:nvPr>
                <p:ph sz="half" idx="1"/>
              </p:nvPr>
            </p:nvSpPr>
            <p:spPr>
              <a:xfrm>
                <a:off x="533400" y="1788794"/>
                <a:ext cx="6943724" cy="4621741"/>
              </a:xfrm>
            </p:spPr>
            <p:txBody>
              <a:bodyPr>
                <a:normAutofit/>
              </a:bodyPr>
              <a:lstStyle/>
              <a:p>
                <a:pPr>
                  <a:buFont typeface="Wingdings" panose="05000000000000000000" pitchFamily="2" charset="2"/>
                  <a:buChar char="§"/>
                </a:pPr>
                <a:r>
                  <a:rPr lang="en-US" dirty="0"/>
                  <a:t>For each attribute: (let say Windy)</a:t>
                </a:r>
              </a:p>
              <a:p>
                <a:pPr lvl="1">
                  <a:buFont typeface="Wingdings" panose="05000000000000000000" pitchFamily="2" charset="2"/>
                  <a:buChar char="§"/>
                </a:pPr>
                <a:r>
                  <a:rPr lang="en-US" dirty="0"/>
                  <a:t>Calculate Entropy of each values, i.e., ‘Strong’, ‘Weak’</a:t>
                </a: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𝑊𝑖𝑛𝑑𝑦</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𝑆𝑡𝑟𝑜𝑛𝑔</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0+2</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0+2</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2</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0+2</m:t>
                            </m:r>
                          </m:den>
                        </m:f>
                      </m:e>
                    </m:d>
                    <m:r>
                      <a:rPr lang="en-US" sz="1400" b="0" i="1" smtClean="0">
                        <a:latin typeface="Cambria Math" panose="02040503050406030204" pitchFamily="18" charset="0"/>
                        <a:cs typeface="Times New Roman" panose="02020603050405020304" pitchFamily="18" charset="0"/>
                      </a:rPr>
                      <m:t>=0</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𝑊𝑖𝑛𝑑𝑦</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𝑊𝑒𝑎𝑘</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3</m:t>
                        </m:r>
                      </m:num>
                      <m:den>
                        <m:r>
                          <a:rPr lang="en-US" sz="1400" b="0" i="1" smtClean="0">
                            <a:latin typeface="Cambria Math" panose="02040503050406030204" pitchFamily="18" charset="0"/>
                            <a:cs typeface="Times New Roman" panose="02020603050405020304" pitchFamily="18" charset="0"/>
                          </a:rPr>
                          <m:t>3+0</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i="1">
                                <a:latin typeface="Cambria Math" panose="02040503050406030204" pitchFamily="18" charset="0"/>
                                <a:cs typeface="Times New Roman" panose="02020603050405020304" pitchFamily="18" charset="0"/>
                              </a:rPr>
                              <m:t>3</m:t>
                            </m:r>
                          </m:num>
                          <m:den>
                            <m:r>
                              <a:rPr lang="en-US" sz="1400" i="1">
                                <a:latin typeface="Cambria Math" panose="02040503050406030204" pitchFamily="18" charset="0"/>
                                <a:cs typeface="Times New Roman" panose="02020603050405020304" pitchFamily="18" charset="0"/>
                              </a:rPr>
                              <m:t>3+0</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0</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3</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0</m:t>
                            </m:r>
                          </m:num>
                          <m:den>
                            <m:r>
                              <a:rPr lang="en-US" sz="1400" b="0" i="1" smtClean="0">
                                <a:latin typeface="Cambria Math" panose="02040503050406030204" pitchFamily="18" charset="0"/>
                                <a:cs typeface="Times New Roman" panose="02020603050405020304" pitchFamily="18" charset="0"/>
                              </a:rPr>
                              <m:t>0+3</m:t>
                            </m:r>
                          </m:den>
                        </m:f>
                      </m:e>
                    </m:d>
                    <m:r>
                      <a:rPr lang="en-US" sz="1400" b="0" i="1" smtClean="0">
                        <a:latin typeface="Cambria Math" panose="02040503050406030204" pitchFamily="18" charset="0"/>
                        <a:cs typeface="Times New Roman" panose="02020603050405020304" pitchFamily="18" charset="0"/>
                      </a:rPr>
                      <m:t>=0</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𝑣</m:t>
                          </m:r>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𝑣</m:t>
                          </m:r>
                          <m:r>
                            <a:rPr lang="en-US" sz="1400" i="1">
                              <a:latin typeface="Cambria Math" panose="02040503050406030204" pitchFamily="18" charset="0"/>
                            </a:rPr>
                            <m:t>|</m:t>
                          </m:r>
                        </m:sup>
                        <m:e>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e>
                              </m:d>
                            </m:num>
                            <m:den>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𝑆</m:t>
                                  </m:r>
                                </m:e>
                              </m:d>
                            </m:den>
                          </m:f>
                          <m:r>
                            <a:rPr lang="en-US" sz="1400" i="1">
                              <a:latin typeface="Cambria Math" panose="02040503050406030204" pitchFamily="18" charset="0"/>
                            </a:rPr>
                            <m:t>𝐸𝑛𝑡𝑟𝑜𝑝𝑦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r>
                            <a:rPr lang="en-US" sz="1400" i="1">
                              <a:latin typeface="Cambria Math" panose="02040503050406030204" pitchFamily="18" charset="0"/>
                            </a:rPr>
                            <m:t>)</m:t>
                          </m:r>
                        </m:e>
                      </m:nary>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oMath>
                  </m:oMathPara>
                </a14:m>
                <a:endParaRPr lang="en-US" sz="1400" b="0" i="1" dirty="0">
                  <a:latin typeface="Cambria Math" panose="020405030504060302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m:t>
                      </m:r>
                      <m:d>
                        <m:dPr>
                          <m:ctrlPr>
                            <a:rPr lang="en-US" sz="140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𝑟𝑎𝑖𝑛𝑦</m:t>
                              </m:r>
                            </m:sub>
                          </m:sSub>
                          <m:r>
                            <a:rPr lang="en-US" sz="1400" i="1">
                              <a:latin typeface="Cambria Math" panose="02040503050406030204" pitchFamily="18" charset="0"/>
                            </a:rPr>
                            <m:t>,</m:t>
                          </m:r>
                          <m:r>
                            <a:rPr lang="en-US" sz="1400" b="0" i="1" smtClean="0">
                              <a:latin typeface="Cambria Math" panose="02040503050406030204" pitchFamily="18" charset="0"/>
                            </a:rPr>
                            <m:t>𝑊𝑖𝑛𝑑𝑦</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0+2</m:t>
                          </m:r>
                        </m:num>
                        <m:den>
                          <m:r>
                            <a:rPr lang="en-US" sz="1400" b="0" i="1" smtClean="0">
                              <a:latin typeface="Cambria Math" panose="02040503050406030204" pitchFamily="18" charset="0"/>
                            </a:rPr>
                            <m:t>3+2</m:t>
                          </m:r>
                        </m:den>
                      </m:f>
                      <m:r>
                        <a:rPr lang="en-US" sz="1400" b="0" i="1" smtClean="0">
                          <a:latin typeface="Cambria Math" panose="02040503050406030204" pitchFamily="18" charset="0"/>
                          <a:ea typeface="Cambria Math" panose="02040503050406030204" pitchFamily="18" charset="0"/>
                        </a:rPr>
                        <m:t>×0+</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3+0</m:t>
                          </m:r>
                        </m:num>
                        <m:den>
                          <m:r>
                            <a:rPr lang="en-US" sz="1400" b="0" i="1" smtClean="0">
                              <a:latin typeface="Cambria Math" panose="02040503050406030204" pitchFamily="18" charset="0"/>
                              <a:ea typeface="Cambria Math" panose="02040503050406030204" pitchFamily="18" charset="0"/>
                            </a:rPr>
                            <m:t>3+2</m:t>
                          </m:r>
                        </m:den>
                      </m:f>
                      <m:r>
                        <a:rPr lang="en-US" sz="1400" b="0" i="1" smtClean="0">
                          <a:latin typeface="Cambria Math" panose="02040503050406030204" pitchFamily="18" charset="0"/>
                          <a:ea typeface="Cambria Math" panose="02040503050406030204" pitchFamily="18" charset="0"/>
                        </a:rPr>
                        <m:t>×0</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m:t>
                      </m:r>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900" b="1" i="1" smtClean="0">
                          <a:latin typeface="Cambria Math" panose="02040503050406030204" pitchFamily="18" charset="0"/>
                          <a:cs typeface="Times New Roman" panose="02020603050405020304" pitchFamily="18" charset="0"/>
                        </a:rPr>
                        <m:t>𝑰𝒏𝒇𝒐𝒓𝒎𝒂𝒕𝒊𝒐𝒏</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𝑮𝒂𝒊𝒏</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smtClean="0">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𝑟𝑎𝑖𝑛𝑦</m:t>
                              </m:r>
                            </m:sub>
                          </m:sSub>
                          <m:r>
                            <a:rPr lang="en-US" sz="2000" b="1" i="1" smtClean="0">
                              <a:latin typeface="Cambria Math" panose="02040503050406030204" pitchFamily="18" charset="0"/>
                            </a:rPr>
                            <m:t>, </m:t>
                          </m:r>
                          <m:r>
                            <a:rPr lang="en-US" sz="2000" b="0" i="1" smtClean="0">
                              <a:latin typeface="Cambria Math" panose="02040503050406030204" pitchFamily="18" charset="0"/>
                            </a:rPr>
                            <m:t>𝑊𝑖𝑛𝑑𝑦</m:t>
                          </m:r>
                        </m:e>
                      </m:d>
                      <m:r>
                        <a:rPr lang="en-US" sz="1900" b="1" i="1"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𝑬𝒏𝒕𝒓𝒐𝒑𝒚</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𝑟𝑎𝑖𝑛𝑦</m:t>
                              </m:r>
                            </m:sub>
                          </m:sSub>
                        </m:e>
                      </m:d>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𝐈</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𝑟𝑎𝑖𝑛𝑦</m:t>
                              </m:r>
                            </m:sub>
                          </m:sSub>
                          <m:r>
                            <a:rPr lang="en-US" sz="2000" i="1">
                              <a:latin typeface="Cambria Math" panose="02040503050406030204" pitchFamily="18" charset="0"/>
                            </a:rPr>
                            <m:t>,</m:t>
                          </m:r>
                          <m:r>
                            <a:rPr lang="en-US" sz="2000" b="1" i="1" smtClean="0">
                              <a:latin typeface="Cambria Math" panose="02040503050406030204" pitchFamily="18" charset="0"/>
                            </a:rPr>
                            <m:t> </m:t>
                          </m:r>
                          <m:r>
                            <a:rPr lang="en-US" sz="2000" b="1" i="1" smtClean="0">
                              <a:latin typeface="Cambria Math" panose="02040503050406030204" pitchFamily="18" charset="0"/>
                            </a:rPr>
                            <m:t>𝑾𝒊𝒏𝒅𝒚</m:t>
                          </m:r>
                        </m:e>
                      </m:d>
                    </m:oMath>
                  </m:oMathPara>
                </a14:m>
                <a:endParaRPr lang="en-US" sz="1900" b="1" i="0" dirty="0">
                  <a:latin typeface="Cambria Math" panose="02040503050406030204" pitchFamily="18" charset="0"/>
                  <a:cs typeface="Times New Roman" panose="02020603050405020304" pitchFamily="18" charset="0"/>
                </a:endParaRPr>
              </a:p>
              <a:p>
                <a:pPr marL="201168" lvl="1" indent="0">
                  <a:lnSpc>
                    <a:spcPct val="110000"/>
                  </a:lnSpc>
                  <a:buNone/>
                </a:pPr>
                <a:r>
                  <a:rPr lang="en-US" sz="1900" b="1" dirty="0">
                    <a:cs typeface="Times New Roman" panose="02020603050405020304" pitchFamily="18" charset="0"/>
                  </a:rPr>
                  <a:t>                  </a:t>
                </a:r>
                <a14:m>
                  <m:oMath xmlns:m="http://schemas.openxmlformats.org/officeDocument/2006/math">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𝟗𝟕𝟏</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oMath>
                </a14:m>
                <a:r>
                  <a:rPr lang="en-US" sz="1900" b="1" dirty="0">
                    <a:latin typeface="Times New Roman" panose="02020603050405020304" pitchFamily="18" charset="0"/>
                    <a:cs typeface="Times New Roman" panose="02020603050405020304" pitchFamily="18" charset="0"/>
                  </a:rPr>
                  <a:t>0.971</a:t>
                </a: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2000" dirty="0"/>
              </a:p>
              <a:p>
                <a:pPr lvl="1">
                  <a:buFont typeface="Wingdings" panose="05000000000000000000" pitchFamily="2" charset="2"/>
                  <a:buChar char="§"/>
                </a:pPr>
                <a:endParaRPr lang="en-US" dirty="0"/>
              </a:p>
              <a:p>
                <a:pPr marL="201168" lvl="1" indent="0">
                  <a:buNone/>
                </a:pPr>
                <a:endParaRPr lang="en-US" dirty="0"/>
              </a:p>
            </p:txBody>
          </p:sp>
        </mc:Choice>
        <mc:Fallback xmlns="">
          <p:sp>
            <p:nvSpPr>
              <p:cNvPr id="3" name="Content Placeholder 2">
                <a:extLst>
                  <a:ext uri="{FF2B5EF4-FFF2-40B4-BE49-F238E27FC236}">
                    <a16:creationId xmlns:a16="http://schemas.microsoft.com/office/drawing/2014/main" id="{0FF22382-BA69-493C-BAC2-F2A83DBAC628}"/>
                  </a:ext>
                </a:extLst>
              </p:cNvPr>
              <p:cNvSpPr>
                <a:spLocks noGrp="1" noRot="1" noChangeAspect="1" noMove="1" noResize="1" noEditPoints="1" noAdjustHandles="1" noChangeArrowheads="1" noChangeShapeType="1" noTextEdit="1"/>
              </p:cNvSpPr>
              <p:nvPr>
                <p:ph sz="half" idx="1"/>
              </p:nvPr>
            </p:nvSpPr>
            <p:spPr>
              <a:xfrm>
                <a:off x="533400" y="1788794"/>
                <a:ext cx="6943724" cy="4621741"/>
              </a:xfrm>
              <a:blipFill>
                <a:blip r:embed="rId2"/>
                <a:stretch>
                  <a:fillRect l="-2107" t="-131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xmlns="" id="{0E2CC049-12BD-49E7-899D-3FEFD39F89BB}"/>
              </a:ext>
            </a:extLst>
          </p:cNvPr>
          <p:cNvPicPr>
            <a:picLocks noChangeAspect="1"/>
          </p:cNvPicPr>
          <p:nvPr/>
        </p:nvPicPr>
        <p:blipFill rotWithShape="1">
          <a:blip r:embed="rId3">
            <a:extLst>
              <a:ext uri="{28A0092B-C50C-407E-A947-70E740481C1C}">
                <a14:useLocalDpi xmlns:a14="http://schemas.microsoft.com/office/drawing/2010/main" val="0"/>
              </a:ext>
            </a:extLst>
          </a:blip>
          <a:srcRect l="4375" t="27778" r="6171" b="37222"/>
          <a:stretch/>
        </p:blipFill>
        <p:spPr>
          <a:xfrm>
            <a:off x="6477001" y="1857375"/>
            <a:ext cx="5181599" cy="3543299"/>
          </a:xfrm>
          <a:prstGeom prst="rect">
            <a:avLst/>
          </a:prstGeom>
        </p:spPr>
      </p:pic>
    </p:spTree>
    <p:extLst>
      <p:ext uri="{BB962C8B-B14F-4D97-AF65-F5344CB8AC3E}">
        <p14:creationId xmlns:p14="http://schemas.microsoft.com/office/powerpoint/2010/main" val="341936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30772-6B21-47E6-BDD3-BAB78382DE24}"/>
              </a:ext>
            </a:extLst>
          </p:cNvPr>
          <p:cNvSpPr>
            <a:spLocks noGrp="1"/>
          </p:cNvSpPr>
          <p:nvPr>
            <p:ph type="title"/>
          </p:nvPr>
        </p:nvSpPr>
        <p:spPr/>
        <p:txBody>
          <a:bodyPr/>
          <a:lstStyle/>
          <a:p>
            <a:r>
              <a:rPr lang="en-US" dirty="0"/>
              <a:t>Solution- Example 1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FF22382-BA69-493C-BAC2-F2A83DBAC628}"/>
                  </a:ext>
                </a:extLst>
              </p:cNvPr>
              <p:cNvSpPr>
                <a:spLocks noGrp="1"/>
              </p:cNvSpPr>
              <p:nvPr>
                <p:ph sz="half" idx="1"/>
              </p:nvPr>
            </p:nvSpPr>
            <p:spPr>
              <a:xfrm>
                <a:off x="533400" y="1788794"/>
                <a:ext cx="6943724" cy="4621741"/>
              </a:xfrm>
            </p:spPr>
            <p:txBody>
              <a:bodyPr>
                <a:normAutofit fontScale="92500" lnSpcReduction="20000"/>
              </a:bodyPr>
              <a:lstStyle/>
              <a:p>
                <a:pPr>
                  <a:buFont typeface="Wingdings" panose="05000000000000000000" pitchFamily="2" charset="2"/>
                  <a:buChar char="§"/>
                </a:pPr>
                <a:r>
                  <a:rPr lang="en-US" dirty="0"/>
                  <a:t>For each attribute: (let say Humidity)</a:t>
                </a:r>
              </a:p>
              <a:p>
                <a:pPr lvl="1">
                  <a:buFont typeface="Wingdings" panose="05000000000000000000" pitchFamily="2" charset="2"/>
                  <a:buChar char="§"/>
                </a:pPr>
                <a:r>
                  <a:rPr lang="en-US" dirty="0"/>
                  <a:t>Calculate Entropy of each values, i.e., ‘High’, Normal’</a:t>
                </a: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cs typeface="Times New Roman" panose="02020603050405020304" pitchFamily="18" charset="0"/>
                          </a:rPr>
                          <m:t>𝐻𝑢𝑚𝑖𝑑𝑖𝑡𝑦</m:t>
                        </m:r>
                        <m:r>
                          <a:rPr lang="en-US" sz="1400" b="0" i="1" smtClean="0">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𝐻𝑖𝑔h</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1+1</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1+1</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1+1</m:t>
                            </m:r>
                          </m:den>
                        </m:f>
                      </m:e>
                    </m:d>
                    <m:r>
                      <a:rPr lang="en-US" sz="1400" b="0" i="1" smtClean="0">
                        <a:latin typeface="Cambria Math" panose="02040503050406030204" pitchFamily="18" charset="0"/>
                        <a:cs typeface="Times New Roman" panose="02020603050405020304" pitchFamily="18" charset="0"/>
                      </a:rPr>
                      <m:t>=1</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 xmlns:m="http://schemas.openxmlformats.org/officeDocument/2006/math">
                    <m:r>
                      <a:rPr lang="en-US" sz="1400" b="0" i="1" smtClean="0">
                        <a:latin typeface="Cambria Math" panose="02040503050406030204" pitchFamily="18" charset="0"/>
                        <a:cs typeface="Times New Roman" panose="02020603050405020304" pitchFamily="18" charset="0"/>
                      </a:rPr>
                      <m:t>𝐸𝑛𝑡𝑟𝑜𝑝𝑦</m:t>
                    </m:r>
                    <m:d>
                      <m:dPr>
                        <m:ctrlPr>
                          <a:rPr lang="en-US" sz="1400" b="0" i="1" smtClean="0">
                            <a:latin typeface="Cambria Math" panose="02040503050406030204" pitchFamily="18" charset="0"/>
                            <a:cs typeface="Times New Roman" panose="02020603050405020304" pitchFamily="18" charset="0"/>
                          </a:rPr>
                        </m:ctrlPr>
                      </m:dPr>
                      <m:e>
                        <m:r>
                          <a:rPr lang="en-US" sz="1400" i="1">
                            <a:latin typeface="Cambria Math" panose="02040503050406030204" pitchFamily="18" charset="0"/>
                            <a:cs typeface="Times New Roman" panose="02020603050405020304" pitchFamily="18" charset="0"/>
                          </a:rPr>
                          <m:t>𝐻𝑢𝑚𝑖𝑑𝑖𝑡𝑦</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𝑁𝑜𝑟𝑚𝑎𝑙</m:t>
                        </m:r>
                      </m:e>
                    </m:d>
                    <m:r>
                      <a:rPr lang="en-US" sz="1400" b="0" i="1"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2+1</m:t>
                        </m:r>
                      </m:den>
                    </m:f>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𝑙𝑜𝑔</m:t>
                        </m:r>
                      </m:e>
                      <m:sub>
                        <m:r>
                          <a:rPr lang="en-US" sz="1400" b="0" i="1" smtClean="0">
                            <a:latin typeface="Cambria Math" panose="02040503050406030204" pitchFamily="18" charset="0"/>
                            <a:cs typeface="Times New Roman" panose="02020603050405020304" pitchFamily="18" charset="0"/>
                          </a:rPr>
                          <m:t>2</m:t>
                        </m:r>
                      </m:sub>
                    </m:sSub>
                    <m:d>
                      <m:dPr>
                        <m:ctrlPr>
                          <a:rPr lang="en-US" sz="1400" b="0" i="1" smtClean="0">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2</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e>
                    </m:d>
                  </m:oMath>
                </a14:m>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2</m:t>
                        </m:r>
                        <m:r>
                          <a:rPr lang="en-US" sz="1400" i="1">
                            <a:latin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cs typeface="Times New Roman" panose="02020603050405020304" pitchFamily="18" charset="0"/>
                          </a:rPr>
                          <m:t>1</m:t>
                        </m:r>
                      </m:den>
                    </m:f>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𝑙𝑜𝑔</m:t>
                        </m:r>
                      </m:e>
                      <m:sub>
                        <m:r>
                          <a:rPr lang="en-US" sz="1400" i="1">
                            <a:latin typeface="Cambria Math" panose="02040503050406030204" pitchFamily="18" charset="0"/>
                            <a:cs typeface="Times New Roman" panose="02020603050405020304" pitchFamily="18" charset="0"/>
                          </a:rPr>
                          <m:t>2</m:t>
                        </m:r>
                      </m:sub>
                    </m:sSub>
                    <m:d>
                      <m:dPr>
                        <m:ctrlPr>
                          <a:rPr lang="en-US" sz="1400" i="1">
                            <a:latin typeface="Cambria Math" panose="02040503050406030204" pitchFamily="18" charset="0"/>
                            <a:cs typeface="Times New Roman" panose="02020603050405020304" pitchFamily="18" charset="0"/>
                          </a:rPr>
                        </m:ctrlPr>
                      </m:dPr>
                      <m:e>
                        <m:f>
                          <m:fPr>
                            <m:ctrlPr>
                              <a:rPr lang="en-US" sz="1400" i="1">
                                <a:latin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cs typeface="Times New Roman" panose="02020603050405020304" pitchFamily="18" charset="0"/>
                              </a:rPr>
                              <m:t>1</m:t>
                            </m:r>
                          </m:num>
                          <m:den>
                            <m:r>
                              <a:rPr lang="en-US" sz="1400" b="0" i="1" smtClean="0">
                                <a:latin typeface="Cambria Math" panose="02040503050406030204" pitchFamily="18" charset="0"/>
                                <a:cs typeface="Times New Roman" panose="02020603050405020304" pitchFamily="18" charset="0"/>
                              </a:rPr>
                              <m:t>1+2</m:t>
                            </m:r>
                          </m:den>
                        </m:f>
                      </m:e>
                    </m:d>
                    <m:r>
                      <a:rPr lang="en-US" sz="1400" b="0" i="1" smtClean="0">
                        <a:latin typeface="Cambria Math" panose="02040503050406030204" pitchFamily="18" charset="0"/>
                        <a:cs typeface="Times New Roman" panose="02020603050405020304" pitchFamily="18" charset="0"/>
                      </a:rPr>
                      <m:t>=0.918</m:t>
                    </m:r>
                  </m:oMath>
                </a14:m>
                <a:endParaRPr lang="en-US" sz="140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𝑣</m:t>
                          </m:r>
                          <m:r>
                            <a:rPr lang="en-US" sz="1400" i="1">
                              <a:latin typeface="Cambria Math" panose="02040503050406030204" pitchFamily="18" charset="0"/>
                            </a:rPr>
                            <m:t>=1</m:t>
                          </m:r>
                        </m:sub>
                        <m:sup>
                          <m:r>
                            <a:rPr lang="en-US" sz="1400" i="1">
                              <a:latin typeface="Cambria Math" panose="02040503050406030204" pitchFamily="18" charset="0"/>
                            </a:rPr>
                            <m:t>|</m:t>
                          </m:r>
                          <m:r>
                            <a:rPr lang="en-US" sz="1400" i="1">
                              <a:latin typeface="Cambria Math" panose="02040503050406030204" pitchFamily="18" charset="0"/>
                            </a:rPr>
                            <m:t>𝑣</m:t>
                          </m:r>
                          <m:r>
                            <a:rPr lang="en-US" sz="1400" i="1">
                              <a:latin typeface="Cambria Math" panose="02040503050406030204" pitchFamily="18" charset="0"/>
                            </a:rPr>
                            <m:t>|</m:t>
                          </m:r>
                        </m:sup>
                        <m:e>
                          <m:f>
                            <m:fPr>
                              <m:ctrlPr>
                                <a:rPr lang="en-US" sz="1400" i="1">
                                  <a:latin typeface="Cambria Math" panose="02040503050406030204" pitchFamily="18" charset="0"/>
                                </a:rPr>
                              </m:ctrlPr>
                            </m:fPr>
                            <m:num>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e>
                              </m:d>
                            </m:num>
                            <m:den>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𝑆</m:t>
                                  </m:r>
                                </m:e>
                              </m:d>
                            </m:den>
                          </m:f>
                          <m:r>
                            <a:rPr lang="en-US" sz="1400" i="1">
                              <a:latin typeface="Cambria Math" panose="02040503050406030204" pitchFamily="18" charset="0"/>
                            </a:rPr>
                            <m:t>𝐸𝑛𝑡𝑟𝑜𝑝𝑦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𝑣</m:t>
                              </m:r>
                            </m:sub>
                          </m:sSub>
                          <m:r>
                            <a:rPr lang="en-US" sz="1400" i="1">
                              <a:latin typeface="Cambria Math" panose="02040503050406030204" pitchFamily="18" charset="0"/>
                            </a:rPr>
                            <m:t>)</m:t>
                          </m:r>
                        </m:e>
                      </m:nary>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𝐴𝑣𝑒𝑟𝑎𝑔𝑒</m:t>
                      </m:r>
                      <m:r>
                        <a:rPr lang="en-US" sz="1400" b="0" i="1" smtClean="0">
                          <a:latin typeface="Cambria Math" panose="02040503050406030204" pitchFamily="18" charset="0"/>
                        </a:rPr>
                        <m:t> </m:t>
                      </m:r>
                      <m:r>
                        <a:rPr lang="en-US" sz="1400" b="0" i="1" smtClean="0">
                          <a:latin typeface="Cambria Math" panose="02040503050406030204" pitchFamily="18" charset="0"/>
                        </a:rPr>
                        <m:t>𝐼𝑛𝑓𝑜𝑟𝑚𝑎𝑡𝑖𝑜𝑛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𝐸𝑛𝑡𝑟𝑜𝑝𝑦</m:t>
                      </m:r>
                      <m:r>
                        <a:rPr lang="en-US" sz="1400" b="0" i="1" smtClean="0">
                          <a:latin typeface="Cambria Math" panose="02040503050406030204" pitchFamily="18" charset="0"/>
                        </a:rPr>
                        <m:t>=</m:t>
                      </m:r>
                    </m:oMath>
                  </m:oMathPara>
                </a14:m>
                <a:endParaRPr lang="en-US" sz="1400" b="0" i="1" dirty="0">
                  <a:latin typeface="Cambria Math" panose="020405030504060302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m:t>
                      </m:r>
                      <m:d>
                        <m:dPr>
                          <m:ctrlPr>
                            <a:rPr lang="en-US" sz="140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𝑟𝑎𝑖𝑛𝑦</m:t>
                              </m:r>
                            </m:sub>
                          </m:sSub>
                          <m:r>
                            <a:rPr lang="en-US" sz="1400" i="1">
                              <a:latin typeface="Cambria Math" panose="02040503050406030204" pitchFamily="18" charset="0"/>
                            </a:rPr>
                            <m:t>,</m:t>
                          </m:r>
                          <m:r>
                            <a:rPr lang="en-US" sz="1400" b="0" i="1" smtClean="0">
                              <a:latin typeface="Cambria Math" panose="02040503050406030204" pitchFamily="18" charset="0"/>
                            </a:rPr>
                            <m:t>𝐻𝑢𝑚𝑖𝑑𝑖𝑡𝑦</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1+1</m:t>
                          </m:r>
                        </m:num>
                        <m:den>
                          <m:r>
                            <a:rPr lang="en-US" sz="1400" b="0" i="1" smtClean="0">
                              <a:latin typeface="Cambria Math" panose="02040503050406030204" pitchFamily="18" charset="0"/>
                            </a:rPr>
                            <m:t>3+2</m:t>
                          </m:r>
                        </m:den>
                      </m:f>
                      <m:r>
                        <a:rPr lang="en-US" sz="1400" b="0" i="1" smtClean="0">
                          <a:latin typeface="Cambria Math" panose="02040503050406030204" pitchFamily="18" charset="0"/>
                          <a:ea typeface="Cambria Math" panose="02040503050406030204" pitchFamily="18" charset="0"/>
                        </a:rPr>
                        <m:t>×1+</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2+1</m:t>
                          </m:r>
                        </m:num>
                        <m:den>
                          <m:r>
                            <a:rPr lang="en-US" sz="1400" b="0" i="1" smtClean="0">
                              <a:latin typeface="Cambria Math" panose="02040503050406030204" pitchFamily="18" charset="0"/>
                              <a:ea typeface="Cambria Math" panose="02040503050406030204" pitchFamily="18" charset="0"/>
                            </a:rPr>
                            <m:t>3+2</m:t>
                          </m:r>
                        </m:den>
                      </m:f>
                      <m:r>
                        <a:rPr lang="en-US" sz="1400" b="0" i="1" smtClean="0">
                          <a:latin typeface="Cambria Math" panose="02040503050406030204" pitchFamily="18" charset="0"/>
                          <a:ea typeface="Cambria Math" panose="02040503050406030204" pitchFamily="18" charset="0"/>
                        </a:rPr>
                        <m:t>×0.918</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0.951</m:t>
                      </m:r>
                    </m:oMath>
                  </m:oMathPara>
                </a14:m>
                <a:endParaRPr lang="en-US" sz="1400" b="0" dirty="0">
                  <a:latin typeface="Times New Roman" panose="02020603050405020304" pitchFamily="18" charset="0"/>
                  <a:cs typeface="Times New Roman" panose="02020603050405020304" pitchFamily="18" charset="0"/>
                </a:endParaRPr>
              </a:p>
              <a:p>
                <a:pPr marL="201168" lvl="1" indent="0">
                  <a:lnSpc>
                    <a:spcPct val="110000"/>
                  </a:lnSpc>
                  <a:buNone/>
                </a:pPr>
                <a14:m>
                  <m:oMathPara xmlns:m="http://schemas.openxmlformats.org/officeDocument/2006/math">
                    <m:oMathParaPr>
                      <m:jc m:val="centerGroup"/>
                    </m:oMathParaPr>
                    <m:oMath xmlns:m="http://schemas.openxmlformats.org/officeDocument/2006/math">
                      <m:r>
                        <a:rPr lang="en-US" sz="1900" b="1" i="1" smtClean="0">
                          <a:latin typeface="Cambria Math" panose="02040503050406030204" pitchFamily="18" charset="0"/>
                          <a:cs typeface="Times New Roman" panose="02020603050405020304" pitchFamily="18" charset="0"/>
                        </a:rPr>
                        <m:t>𝑰𝒏𝒇𝒐𝒓𝒎𝒂𝒕𝒊𝒐𝒏</m:t>
                      </m:r>
                      <m:r>
                        <a:rPr lang="en-US" sz="1900" b="1" i="1" smtClean="0">
                          <a:latin typeface="Cambria Math" panose="02040503050406030204" pitchFamily="18" charset="0"/>
                          <a:cs typeface="Times New Roman" panose="02020603050405020304" pitchFamily="18" charset="0"/>
                        </a:rPr>
                        <m:t> </m:t>
                      </m:r>
                      <m:r>
                        <a:rPr lang="en-US" sz="1900" b="1" i="1" smtClean="0">
                          <a:latin typeface="Cambria Math" panose="02040503050406030204" pitchFamily="18" charset="0"/>
                          <a:cs typeface="Times New Roman" panose="02020603050405020304" pitchFamily="18" charset="0"/>
                        </a:rPr>
                        <m:t>𝑮𝒂𝒊𝒏</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smtClean="0">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𝑟𝑎𝑖𝑛𝑦</m:t>
                              </m:r>
                            </m:sub>
                          </m:sSub>
                          <m:r>
                            <a:rPr lang="en-US" sz="2000" b="1" i="1" smtClean="0">
                              <a:latin typeface="Cambria Math" panose="02040503050406030204" pitchFamily="18" charset="0"/>
                            </a:rPr>
                            <m:t>, </m:t>
                          </m:r>
                          <m:r>
                            <a:rPr lang="en-US" sz="2000" b="1" i="1" smtClean="0">
                              <a:latin typeface="Cambria Math" panose="02040503050406030204" pitchFamily="18" charset="0"/>
                            </a:rPr>
                            <m:t>𝑯𝒖𝒎𝒊𝒅𝒊𝒕𝒚</m:t>
                          </m:r>
                        </m:e>
                      </m:d>
                      <m:r>
                        <a:rPr lang="en-US" sz="1900" b="1" i="1" smtClean="0">
                          <a:latin typeface="Cambria Math" panose="02040503050406030204" pitchFamily="18" charset="0"/>
                          <a:cs typeface="Times New Roman" panose="02020603050405020304" pitchFamily="18" charset="0"/>
                        </a:rPr>
                        <m:t>=</m:t>
                      </m:r>
                      <m:r>
                        <a:rPr lang="en-US" sz="1900" b="1" i="1" smtClean="0">
                          <a:latin typeface="Cambria Math" panose="02040503050406030204" pitchFamily="18" charset="0"/>
                          <a:cs typeface="Times New Roman" panose="02020603050405020304" pitchFamily="18" charset="0"/>
                        </a:rPr>
                        <m:t>𝑬𝒏𝒕𝒓𝒐𝒑𝒚</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𝑟𝑎𝑖𝑛𝑦</m:t>
                              </m:r>
                            </m:sub>
                          </m:sSub>
                        </m:e>
                      </m:d>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𝐈</m:t>
                      </m:r>
                      <m:d>
                        <m:dPr>
                          <m:ctrlPr>
                            <a:rPr lang="en-US" sz="1900" b="1" i="1" smtClean="0">
                              <a:latin typeface="Cambria Math" panose="02040503050406030204" pitchFamily="18" charset="0"/>
                              <a:cs typeface="Times New Roman" panose="02020603050405020304" pitchFamily="18" charset="0"/>
                            </a:rPr>
                          </m:ctrlPr>
                        </m:dPr>
                        <m:e>
                          <m:sSub>
                            <m:sSubPr>
                              <m:ctrlPr>
                                <a:rPr lang="en-US" sz="2000" i="1" smtClean="0">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𝑟𝑎𝑖𝑛𝑦</m:t>
                              </m:r>
                            </m:sub>
                          </m:sSub>
                          <m:r>
                            <a:rPr lang="en-US" sz="2000" i="1">
                              <a:latin typeface="Cambria Math" panose="02040503050406030204" pitchFamily="18" charset="0"/>
                            </a:rPr>
                            <m:t>,</m:t>
                          </m:r>
                          <m:r>
                            <a:rPr lang="en-US" sz="2000" b="1" i="1" smtClean="0">
                              <a:latin typeface="Cambria Math" panose="02040503050406030204" pitchFamily="18" charset="0"/>
                            </a:rPr>
                            <m:t> </m:t>
                          </m:r>
                          <m:r>
                            <a:rPr lang="en-US" sz="2000" b="1" i="1" smtClean="0">
                              <a:latin typeface="Cambria Math" panose="02040503050406030204" pitchFamily="18" charset="0"/>
                            </a:rPr>
                            <m:t>𝑯𝒖𝒎𝒊𝒅𝒊𝒕𝒚</m:t>
                          </m:r>
                        </m:e>
                      </m:d>
                    </m:oMath>
                  </m:oMathPara>
                </a14:m>
                <a:endParaRPr lang="en-US" sz="1900" b="1" i="0" dirty="0">
                  <a:latin typeface="Cambria Math" panose="02040503050406030204" pitchFamily="18" charset="0"/>
                  <a:cs typeface="Times New Roman" panose="02020603050405020304" pitchFamily="18" charset="0"/>
                </a:endParaRPr>
              </a:p>
              <a:p>
                <a:pPr marL="201168" lvl="1" indent="0">
                  <a:lnSpc>
                    <a:spcPct val="110000"/>
                  </a:lnSpc>
                  <a:buNone/>
                </a:pPr>
                <a:r>
                  <a:rPr lang="en-US" sz="1900" b="1" dirty="0">
                    <a:cs typeface="Times New Roman" panose="02020603050405020304" pitchFamily="18" charset="0"/>
                  </a:rPr>
                  <a:t>                  </a:t>
                </a:r>
                <a14:m>
                  <m:oMath xmlns:m="http://schemas.openxmlformats.org/officeDocument/2006/math">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𝟎</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𝟗𝟕𝟏</m:t>
                    </m:r>
                    <m:r>
                      <a:rPr lang="en-US" sz="1900" b="1" i="0" smtClean="0">
                        <a:latin typeface="Cambria Math" panose="02040503050406030204" pitchFamily="18" charset="0"/>
                        <a:cs typeface="Times New Roman" panose="02020603050405020304" pitchFamily="18" charset="0"/>
                      </a:rPr>
                      <m:t>−.</m:t>
                    </m:r>
                    <m:r>
                      <a:rPr lang="en-US" sz="1900" b="1" i="0" smtClean="0">
                        <a:latin typeface="Cambria Math" panose="02040503050406030204" pitchFamily="18" charset="0"/>
                        <a:cs typeface="Times New Roman" panose="02020603050405020304" pitchFamily="18" charset="0"/>
                      </a:rPr>
                      <m:t>𝟗𝟓𝟏</m:t>
                    </m:r>
                    <m:r>
                      <a:rPr lang="en-US" sz="1900" b="1" i="0" smtClean="0">
                        <a:latin typeface="Cambria Math" panose="02040503050406030204" pitchFamily="18" charset="0"/>
                        <a:cs typeface="Times New Roman" panose="02020603050405020304" pitchFamily="18" charset="0"/>
                      </a:rPr>
                      <m:t>=</m:t>
                    </m:r>
                  </m:oMath>
                </a14:m>
                <a:r>
                  <a:rPr lang="en-US" sz="1900" b="1" dirty="0">
                    <a:latin typeface="Times New Roman" panose="02020603050405020304" pitchFamily="18" charset="0"/>
                    <a:cs typeface="Times New Roman" panose="02020603050405020304" pitchFamily="18" charset="0"/>
                  </a:rPr>
                  <a:t>0.020</a:t>
                </a:r>
              </a:p>
              <a:p>
                <a:pPr marL="201168" lvl="1" indent="0">
                  <a:lnSpc>
                    <a:spcPct val="110000"/>
                  </a:lnSpc>
                  <a:buNone/>
                </a:pPr>
                <a:r>
                  <a:rPr lang="en-US" sz="1900" b="1" dirty="0">
                    <a:latin typeface="Times New Roman" panose="02020603050405020304" pitchFamily="18" charset="0"/>
                    <a:cs typeface="Times New Roman" panose="02020603050405020304" pitchFamily="18" charset="0"/>
                  </a:rPr>
                  <a:t>Since Information Gain for root Outlook=Rainy is maximum for Windy, So, the node for Split under Outlook=Runny is Windy</a:t>
                </a:r>
                <a:endParaRPr lang="en-US" sz="1900" b="1" i="1" dirty="0">
                  <a:latin typeface="Times New Roman" panose="02020603050405020304" pitchFamily="18" charset="0"/>
                  <a:cs typeface="Times New Roman" panose="02020603050405020304" pitchFamily="18" charset="0"/>
                </a:endParaRPr>
              </a:p>
              <a:p>
                <a:pPr marL="201168" lvl="1" indent="0">
                  <a:lnSpc>
                    <a:spcPct val="110000"/>
                  </a:lnSpc>
                  <a:buNone/>
                </a:pPr>
                <a:endParaRPr lang="en-US" sz="1900" b="1"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b="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1400" dirty="0">
                  <a:latin typeface="Times New Roman" panose="02020603050405020304" pitchFamily="18" charset="0"/>
                  <a:cs typeface="Times New Roman" panose="02020603050405020304" pitchFamily="18" charset="0"/>
                </a:endParaRPr>
              </a:p>
              <a:p>
                <a:pPr marL="201168" lvl="1" indent="0">
                  <a:buNone/>
                </a:pPr>
                <a:endParaRPr lang="en-US" sz="2000" dirty="0"/>
              </a:p>
              <a:p>
                <a:pPr lvl="1">
                  <a:buFont typeface="Wingdings" panose="05000000000000000000" pitchFamily="2" charset="2"/>
                  <a:buChar char="§"/>
                </a:pPr>
                <a:endParaRPr lang="en-US" dirty="0"/>
              </a:p>
              <a:p>
                <a:pPr marL="201168" lvl="1" indent="0">
                  <a:buNone/>
                </a:pPr>
                <a:endParaRPr lang="en-US" dirty="0"/>
              </a:p>
            </p:txBody>
          </p:sp>
        </mc:Choice>
        <mc:Fallback xmlns="">
          <p:sp>
            <p:nvSpPr>
              <p:cNvPr id="3" name="Content Placeholder 2">
                <a:extLst>
                  <a:ext uri="{FF2B5EF4-FFF2-40B4-BE49-F238E27FC236}">
                    <a16:creationId xmlns:a16="http://schemas.microsoft.com/office/drawing/2014/main" id="{0FF22382-BA69-493C-BAC2-F2A83DBAC628}"/>
                  </a:ext>
                </a:extLst>
              </p:cNvPr>
              <p:cNvSpPr>
                <a:spLocks noGrp="1" noRot="1" noChangeAspect="1" noMove="1" noResize="1" noEditPoints="1" noAdjustHandles="1" noChangeArrowheads="1" noChangeShapeType="1" noTextEdit="1"/>
              </p:cNvSpPr>
              <p:nvPr>
                <p:ph sz="half" idx="1"/>
              </p:nvPr>
            </p:nvSpPr>
            <p:spPr>
              <a:xfrm>
                <a:off x="533400" y="1788794"/>
                <a:ext cx="6943724" cy="4621741"/>
              </a:xfrm>
              <a:blipFill>
                <a:blip r:embed="rId2"/>
                <a:stretch>
                  <a:fillRect l="-2019" t="-224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xmlns="" id="{54C4CCFD-E5FF-4080-8D2F-3C255C952680}"/>
              </a:ext>
            </a:extLst>
          </p:cNvPr>
          <p:cNvPicPr>
            <a:picLocks noChangeAspect="1"/>
          </p:cNvPicPr>
          <p:nvPr/>
        </p:nvPicPr>
        <p:blipFill rotWithShape="1">
          <a:blip r:embed="rId3">
            <a:extLst>
              <a:ext uri="{28A0092B-C50C-407E-A947-70E740481C1C}">
                <a14:useLocalDpi xmlns:a14="http://schemas.microsoft.com/office/drawing/2010/main" val="0"/>
              </a:ext>
            </a:extLst>
          </a:blip>
          <a:srcRect l="4375" t="28333" r="5000" b="34445"/>
          <a:stretch/>
        </p:blipFill>
        <p:spPr>
          <a:xfrm>
            <a:off x="6715125" y="1737359"/>
            <a:ext cx="4695825" cy="3568065"/>
          </a:xfrm>
          <a:prstGeom prst="rect">
            <a:avLst/>
          </a:prstGeom>
        </p:spPr>
      </p:pic>
    </p:spTree>
    <p:extLst>
      <p:ext uri="{BB962C8B-B14F-4D97-AF65-F5344CB8AC3E}">
        <p14:creationId xmlns:p14="http://schemas.microsoft.com/office/powerpoint/2010/main" val="2335233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D1FD03-B7A1-44FA-8FC0-EB29421CEE00}"/>
              </a:ext>
            </a:extLst>
          </p:cNvPr>
          <p:cNvSpPr>
            <a:spLocks noGrp="1"/>
          </p:cNvSpPr>
          <p:nvPr>
            <p:ph type="title"/>
          </p:nvPr>
        </p:nvSpPr>
        <p:spPr/>
        <p:txBody>
          <a:bodyPr/>
          <a:lstStyle/>
          <a:p>
            <a:r>
              <a:rPr lang="en-US" dirty="0"/>
              <a:t>Decision Tree Classifier - Introduction</a:t>
            </a:r>
          </a:p>
        </p:txBody>
      </p:sp>
      <p:sp>
        <p:nvSpPr>
          <p:cNvPr id="3" name="Content Placeholder 2">
            <a:extLst>
              <a:ext uri="{FF2B5EF4-FFF2-40B4-BE49-F238E27FC236}">
                <a16:creationId xmlns:a16="http://schemas.microsoft.com/office/drawing/2014/main" xmlns="" id="{81383EBA-83E6-4E91-A937-C0B1EBBC0FC4}"/>
              </a:ext>
            </a:extLst>
          </p:cNvPr>
          <p:cNvSpPr>
            <a:spLocks noGrp="1"/>
          </p:cNvSpPr>
          <p:nvPr>
            <p:ph idx="1"/>
          </p:nvPr>
        </p:nvSpPr>
        <p:spPr/>
        <p:txBody>
          <a:bodyPr>
            <a:noAutofit/>
          </a:bodyPr>
          <a:lstStyle/>
          <a:p>
            <a:pPr algn="just">
              <a:lnSpc>
                <a:spcPct val="10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a:t>
            </a:r>
            <a:r>
              <a:rPr lang="en-US" sz="2200" b="0" i="0" dirty="0">
                <a:solidFill>
                  <a:srgbClr val="3D4251"/>
                </a:solidFill>
                <a:effectLst/>
                <a:latin typeface="Times New Roman" panose="02020603050405020304" pitchFamily="18" charset="0"/>
                <a:cs typeface="Times New Roman" panose="02020603050405020304" pitchFamily="18" charset="0"/>
              </a:rPr>
              <a:t> Decision trees can handle high dimensional data with good accuracy by constructing internal decision-making logic in a form of a decision tree.</a:t>
            </a:r>
          </a:p>
          <a:p>
            <a:pPr algn="just">
              <a:lnSpc>
                <a:spcPct val="100000"/>
              </a:lnSpc>
              <a:buFont typeface="Wingdings" panose="05000000000000000000" pitchFamily="2" charset="2"/>
              <a:buChar char="§"/>
            </a:pPr>
            <a:r>
              <a:rPr lang="en-US" sz="2200" dirty="0">
                <a:solidFill>
                  <a:srgbClr val="3D4251"/>
                </a:solidFill>
                <a:latin typeface="Times New Roman" panose="02020603050405020304" pitchFamily="18" charset="0"/>
                <a:cs typeface="Times New Roman" panose="02020603050405020304" pitchFamily="18" charset="0"/>
              </a:rPr>
              <a:t> </a:t>
            </a:r>
            <a:r>
              <a:rPr lang="en-US" sz="2200" b="0" i="0" dirty="0">
                <a:solidFill>
                  <a:srgbClr val="3D4251"/>
                </a:solidFill>
                <a:effectLst/>
                <a:latin typeface="Times New Roman" panose="02020603050405020304" pitchFamily="18" charset="0"/>
                <a:cs typeface="Times New Roman" panose="02020603050405020304" pitchFamily="18" charset="0"/>
              </a:rPr>
              <a:t>A decision tree is a flowchart-like tree structure where </a:t>
            </a:r>
          </a:p>
          <a:p>
            <a:pPr lvl="1" algn="just">
              <a:lnSpc>
                <a:spcPct val="100000"/>
              </a:lnSpc>
              <a:buFont typeface="Wingdings" panose="05000000000000000000" pitchFamily="2" charset="2"/>
              <a:buChar char="§"/>
            </a:pPr>
            <a:r>
              <a:rPr lang="en-US" sz="2200" b="0" i="0" dirty="0">
                <a:solidFill>
                  <a:srgbClr val="3D4251"/>
                </a:solidFill>
                <a:effectLst/>
                <a:latin typeface="Times New Roman" panose="02020603050405020304" pitchFamily="18" charset="0"/>
                <a:cs typeface="Times New Roman" panose="02020603050405020304" pitchFamily="18" charset="0"/>
              </a:rPr>
              <a:t>an internal node represents feature(or attribute)-represented as square, </a:t>
            </a:r>
          </a:p>
          <a:p>
            <a:pPr lvl="1" algn="just">
              <a:lnSpc>
                <a:spcPct val="100000"/>
              </a:lnSpc>
              <a:buFont typeface="Wingdings" panose="05000000000000000000" pitchFamily="2" charset="2"/>
              <a:buChar char="§"/>
            </a:pPr>
            <a:r>
              <a:rPr lang="en-US" sz="2200" b="0" i="0" dirty="0">
                <a:solidFill>
                  <a:srgbClr val="3D4251"/>
                </a:solidFill>
                <a:effectLst/>
                <a:latin typeface="Times New Roman" panose="02020603050405020304" pitchFamily="18" charset="0"/>
                <a:cs typeface="Times New Roman" panose="02020603050405020304" pitchFamily="18" charset="0"/>
              </a:rPr>
              <a:t>the branch represents a decision rule, </a:t>
            </a:r>
          </a:p>
          <a:p>
            <a:pPr lvl="1" algn="just">
              <a:lnSpc>
                <a:spcPct val="100000"/>
              </a:lnSpc>
              <a:buFont typeface="Wingdings" panose="05000000000000000000" pitchFamily="2" charset="2"/>
              <a:buChar char="§"/>
            </a:pPr>
            <a:r>
              <a:rPr lang="en-US" sz="2200" b="0" i="0" dirty="0">
                <a:solidFill>
                  <a:srgbClr val="3D4251"/>
                </a:solidFill>
                <a:effectLst/>
                <a:latin typeface="Times New Roman" panose="02020603050405020304" pitchFamily="18" charset="0"/>
                <a:cs typeface="Times New Roman" panose="02020603050405020304" pitchFamily="18" charset="0"/>
              </a:rPr>
              <a:t>and each leaf node represents the outcome- represented as ovals.</a:t>
            </a:r>
            <a:endParaRPr lang="en-US" sz="2200"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a:t>
            </a:r>
            <a:r>
              <a:rPr lang="en-US" sz="2200" b="0" i="0" dirty="0">
                <a:solidFill>
                  <a:srgbClr val="292929"/>
                </a:solidFill>
                <a:effectLst/>
                <a:latin typeface="Times New Roman" panose="02020603050405020304" pitchFamily="18" charset="0"/>
                <a:cs typeface="Times New Roman" panose="02020603050405020304" pitchFamily="18" charset="0"/>
              </a:rPr>
              <a:t>Conceptually, decision trees are quite simple. We split a dataset into smaller and smaller groups, attempting to make each one as “pure” or “homogenous” as possible. </a:t>
            </a:r>
          </a:p>
          <a:p>
            <a:pPr algn="just">
              <a:lnSpc>
                <a:spcPct val="100000"/>
              </a:lnSpc>
              <a:buFont typeface="Wingdings" panose="05000000000000000000" pitchFamily="2" charset="2"/>
              <a:buChar char="§"/>
            </a:pPr>
            <a:r>
              <a:rPr lang="en-US" sz="2200" b="0" i="0" dirty="0">
                <a:solidFill>
                  <a:srgbClr val="292929"/>
                </a:solidFill>
                <a:effectLst/>
                <a:latin typeface="Times New Roman" panose="02020603050405020304" pitchFamily="18" charset="0"/>
                <a:cs typeface="Times New Roman" panose="02020603050405020304" pitchFamily="18" charset="0"/>
              </a:rPr>
              <a:t>Once we finish splitting, we use the final groups to make predictions on unseen data.</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4510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54F9FC1-63AA-4CE2-B266-3747117ADAD5}"/>
              </a:ext>
            </a:extLst>
          </p:cNvPr>
          <p:cNvSpPr>
            <a:spLocks noGrp="1"/>
          </p:cNvSpPr>
          <p:nvPr>
            <p:ph type="title"/>
          </p:nvPr>
        </p:nvSpPr>
        <p:spPr/>
        <p:txBody>
          <a:bodyPr/>
          <a:lstStyle/>
          <a:p>
            <a:r>
              <a:rPr lang="en-US" dirty="0"/>
              <a:t>Solution- Example 1 (</a:t>
            </a:r>
            <a:r>
              <a:rPr lang="en-US" dirty="0" err="1"/>
              <a:t>Contd</a:t>
            </a:r>
            <a:r>
              <a:rPr lang="en-US" dirty="0"/>
              <a:t>…)</a:t>
            </a:r>
          </a:p>
        </p:txBody>
      </p:sp>
      <p:pic>
        <p:nvPicPr>
          <p:cNvPr id="6" name="Content Placeholder 5">
            <a:extLst>
              <a:ext uri="{FF2B5EF4-FFF2-40B4-BE49-F238E27FC236}">
                <a16:creationId xmlns:a16="http://schemas.microsoft.com/office/drawing/2014/main" xmlns="" id="{85EEF4F0-6C15-4083-B554-1B7C36B5E3C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04169" y="1836738"/>
            <a:ext cx="7151511" cy="4022725"/>
          </a:xfrm>
        </p:spPr>
      </p:pic>
      <p:pic>
        <p:nvPicPr>
          <p:cNvPr id="9" name="Picture 8">
            <a:extLst>
              <a:ext uri="{FF2B5EF4-FFF2-40B4-BE49-F238E27FC236}">
                <a16:creationId xmlns:a16="http://schemas.microsoft.com/office/drawing/2014/main" xmlns="" id="{17693342-5F45-4D90-B68F-2B232AA59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1965293"/>
            <a:ext cx="2913518" cy="1806607"/>
          </a:xfrm>
          <a:prstGeom prst="rect">
            <a:avLst/>
          </a:prstGeom>
        </p:spPr>
      </p:pic>
    </p:spTree>
    <p:extLst>
      <p:ext uri="{BB962C8B-B14F-4D97-AF65-F5344CB8AC3E}">
        <p14:creationId xmlns:p14="http://schemas.microsoft.com/office/powerpoint/2010/main" val="820099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C343E0-6290-40B4-9B5C-DFC6D4ABFE29}"/>
              </a:ext>
            </a:extLst>
          </p:cNvPr>
          <p:cNvSpPr>
            <a:spLocks noGrp="1"/>
          </p:cNvSpPr>
          <p:nvPr>
            <p:ph type="title"/>
          </p:nvPr>
        </p:nvSpPr>
        <p:spPr/>
        <p:txBody>
          <a:bodyPr/>
          <a:lstStyle/>
          <a:p>
            <a:r>
              <a:rPr lang="en-US" dirty="0"/>
              <a:t>Limitations of ID3 Algorithm</a:t>
            </a:r>
          </a:p>
        </p:txBody>
      </p:sp>
      <p:sp>
        <p:nvSpPr>
          <p:cNvPr id="3" name="Content Placeholder 2">
            <a:extLst>
              <a:ext uri="{FF2B5EF4-FFF2-40B4-BE49-F238E27FC236}">
                <a16:creationId xmlns:a16="http://schemas.microsoft.com/office/drawing/2014/main" xmlns="" id="{5A531536-3BE3-4885-9E9E-23577E40C7CD}"/>
              </a:ext>
            </a:extLst>
          </p:cNvPr>
          <p:cNvSpPr>
            <a:spLocks noGrp="1"/>
          </p:cNvSpPr>
          <p:nvPr>
            <p:ph idx="1"/>
          </p:nvPr>
        </p:nvSpPr>
        <p:spPr/>
        <p:txBody>
          <a:bodyPr>
            <a:normAutofit fontScale="92500"/>
          </a:bodyPr>
          <a:lstStyle/>
          <a:p>
            <a:pPr marL="457200" indent="-457200" algn="just">
              <a:lnSpc>
                <a:spcPct val="120000"/>
              </a:lnSpc>
              <a:buFont typeface="+mj-lt"/>
              <a:buAutoNum type="arabicPeriod"/>
            </a:pPr>
            <a:r>
              <a:rPr lang="en-US" sz="2400" dirty="0">
                <a:latin typeface="Times New Roman" panose="02020603050405020304" pitchFamily="18" charset="0"/>
                <a:cs typeface="Times New Roman" panose="02020603050405020304" pitchFamily="18" charset="0"/>
              </a:rPr>
              <a:t>ID3 can handle only categorical values and not continuous valued features. </a:t>
            </a:r>
          </a:p>
          <a:p>
            <a:pPr marL="457200" indent="-457200" algn="just">
              <a:lnSpc>
                <a:spcPct val="120000"/>
              </a:lnSpc>
              <a:buFont typeface="+mj-lt"/>
              <a:buAutoNum type="arabicPeriod"/>
            </a:pPr>
            <a:r>
              <a:rPr lang="en-US" sz="2400" dirty="0">
                <a:latin typeface="Times New Roman" panose="02020603050405020304" pitchFamily="18" charset="0"/>
                <a:cs typeface="Times New Roman" panose="02020603050405020304" pitchFamily="18" charset="0"/>
              </a:rPr>
              <a:t>ID3 cannot handle incomplete data.</a:t>
            </a:r>
          </a:p>
          <a:p>
            <a:pPr marL="457200" indent="-457200" algn="just">
              <a:lnSpc>
                <a:spcPct val="120000"/>
              </a:lnSpc>
              <a:buFont typeface="+mj-lt"/>
              <a:buAutoNum type="arabicPeriod"/>
            </a:pPr>
            <a:r>
              <a:rPr lang="en-US" sz="2400" dirty="0">
                <a:latin typeface="Times New Roman" panose="02020603050405020304" pitchFamily="18" charset="0"/>
                <a:cs typeface="Times New Roman" panose="02020603050405020304" pitchFamily="18" charset="0"/>
              </a:rPr>
              <a:t>ID3 algorithm is biased towards the feature which has large number of distinct values.</a:t>
            </a:r>
          </a:p>
          <a:p>
            <a:pPr marL="749808" lvl="1" indent="-457200" algn="just">
              <a:lnSpc>
                <a:spcPct val="12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is due to the reason that feature is chosen on the basis of Information gain which is the difference between Entropy of parent set and average information entropy of feature.</a:t>
            </a:r>
          </a:p>
          <a:p>
            <a:pPr marL="749808" lvl="1" indent="-457200" algn="just">
              <a:lnSpc>
                <a:spcPct val="12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So, if a feature has large number of distinct values, then reduction in entropy would be large.</a:t>
            </a:r>
          </a:p>
        </p:txBody>
      </p:sp>
    </p:spTree>
    <p:extLst>
      <p:ext uri="{BB962C8B-B14F-4D97-AF65-F5344CB8AC3E}">
        <p14:creationId xmlns:p14="http://schemas.microsoft.com/office/powerpoint/2010/main" val="2014394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A02794-3014-48A3-96EB-F4FDCF6FA04D}"/>
              </a:ext>
            </a:extLst>
          </p:cNvPr>
          <p:cNvSpPr>
            <a:spLocks noGrp="1"/>
          </p:cNvSpPr>
          <p:nvPr>
            <p:ph type="title"/>
          </p:nvPr>
        </p:nvSpPr>
        <p:spPr/>
        <p:txBody>
          <a:bodyPr/>
          <a:lstStyle/>
          <a:p>
            <a:r>
              <a:rPr lang="en-US" dirty="0"/>
              <a:t>Limitations of ID3 Algorithm (</a:t>
            </a:r>
            <a:r>
              <a:rPr lang="en-US" dirty="0" err="1"/>
              <a:t>Contd</a:t>
            </a:r>
            <a:r>
              <a:rPr lang="en-US" dirty="0"/>
              <a:t>….)</a:t>
            </a:r>
          </a:p>
        </p:txBody>
      </p:sp>
      <p:sp>
        <p:nvSpPr>
          <p:cNvPr id="3" name="Content Placeholder 2">
            <a:extLst>
              <a:ext uri="{FF2B5EF4-FFF2-40B4-BE49-F238E27FC236}">
                <a16:creationId xmlns:a16="http://schemas.microsoft.com/office/drawing/2014/main" xmlns="" id="{2B549467-B6EB-4069-9F79-5B40E1736718}"/>
              </a:ext>
            </a:extLst>
          </p:cNvPr>
          <p:cNvSpPr>
            <a:spLocks noGrp="1"/>
          </p:cNvSpPr>
          <p:nvPr>
            <p:ph idx="1"/>
          </p:nvPr>
        </p:nvSpPr>
        <p:spPr>
          <a:xfrm>
            <a:off x="1097279" y="1845733"/>
            <a:ext cx="10856596" cy="4621741"/>
          </a:xfrm>
        </p:spPr>
        <p:txBody>
          <a:bodyPr>
            <a:noAutofit/>
          </a:bodyPr>
          <a:lstStyle/>
          <a:p>
            <a:pPr marL="457200" indent="-457200" algn="just">
              <a:lnSpc>
                <a:spcPct val="130000"/>
              </a:lnSpc>
              <a:buFont typeface="+mj-lt"/>
              <a:buAutoNum type="arabicPeriod" startAt="4"/>
            </a:pPr>
            <a:r>
              <a:rPr lang="en-US" sz="1900" b="1" dirty="0">
                <a:latin typeface="Times New Roman" panose="02020603050405020304" pitchFamily="18" charset="0"/>
                <a:cs typeface="Times New Roman" panose="02020603050405020304" pitchFamily="18" charset="0"/>
              </a:rPr>
              <a:t>Overfitting:</a:t>
            </a:r>
            <a:r>
              <a:rPr lang="en-US" sz="1900" dirty="0">
                <a:latin typeface="Times New Roman" panose="02020603050405020304" pitchFamily="18" charset="0"/>
                <a:cs typeface="Times New Roman" panose="02020603050405020304" pitchFamily="18" charset="0"/>
              </a:rPr>
              <a:t> </a:t>
            </a:r>
          </a:p>
          <a:p>
            <a:pPr lvl="1" algn="just">
              <a:lnSpc>
                <a:spcPct val="130000"/>
              </a:lnSpc>
              <a:buFont typeface="Wingdings" panose="05000000000000000000" pitchFamily="2" charset="2"/>
              <a:buChar char="Ø"/>
            </a:pPr>
            <a:r>
              <a:rPr lang="en-US" sz="1900" b="0" i="0" dirty="0">
                <a:solidFill>
                  <a:srgbClr val="292929"/>
                </a:solidFill>
                <a:effectLst/>
                <a:latin typeface="Times New Roman" panose="02020603050405020304" pitchFamily="18" charset="0"/>
                <a:cs typeface="Times New Roman" panose="02020603050405020304" pitchFamily="18" charset="0"/>
              </a:rPr>
              <a:t>ID3 algorithm grows each branch of the tree just deeply enough to perfectly classify the training examples.</a:t>
            </a:r>
          </a:p>
          <a:p>
            <a:pPr lvl="1" algn="just">
              <a:lnSpc>
                <a:spcPct val="130000"/>
              </a:lnSpc>
              <a:buFont typeface="Wingdings" panose="05000000000000000000" pitchFamily="2" charset="2"/>
              <a:buChar char="Ø"/>
            </a:pPr>
            <a:r>
              <a:rPr lang="en-US" sz="1900" dirty="0">
                <a:solidFill>
                  <a:srgbClr val="292929"/>
                </a:solidFill>
                <a:latin typeface="Times New Roman" panose="02020603050405020304" pitchFamily="18" charset="0"/>
                <a:cs typeface="Times New Roman" panose="02020603050405020304" pitchFamily="18" charset="0"/>
              </a:rPr>
              <a:t> B</a:t>
            </a:r>
            <a:r>
              <a:rPr lang="en-US" sz="1900" b="0" i="0" dirty="0">
                <a:solidFill>
                  <a:srgbClr val="292929"/>
                </a:solidFill>
                <a:effectLst/>
                <a:latin typeface="Times New Roman" panose="02020603050405020304" pitchFamily="18" charset="0"/>
                <a:cs typeface="Times New Roman" panose="02020603050405020304" pitchFamily="18" charset="0"/>
              </a:rPr>
              <a:t>ut it can lead to difficulties when there is noise in the data, or when the number of training examples is too small to produce a representative sample of the true target function.</a:t>
            </a:r>
          </a:p>
          <a:p>
            <a:pPr lvl="1" algn="just">
              <a:lnSpc>
                <a:spcPct val="130000"/>
              </a:lnSpc>
              <a:buFont typeface="Wingdings" panose="05000000000000000000" pitchFamily="2" charset="2"/>
              <a:buChar char="Ø"/>
            </a:pPr>
            <a:r>
              <a:rPr lang="en-US" sz="1900" dirty="0">
                <a:solidFill>
                  <a:srgbClr val="292929"/>
                </a:solidFill>
                <a:latin typeface="Times New Roman" panose="02020603050405020304" pitchFamily="18" charset="0"/>
                <a:cs typeface="Times New Roman" panose="02020603050405020304" pitchFamily="18" charset="0"/>
              </a:rPr>
              <a:t> For example, consider a new instance in weather dataset, </a:t>
            </a:r>
            <a:r>
              <a:rPr lang="en-US" sz="1900" b="0" i="0" dirty="0">
                <a:solidFill>
                  <a:srgbClr val="292929"/>
                </a:solidFill>
                <a:effectLst/>
                <a:latin typeface="Times New Roman" panose="02020603050405020304" pitchFamily="18" charset="0"/>
                <a:cs typeface="Times New Roman" panose="02020603050405020304" pitchFamily="18" charset="0"/>
              </a:rPr>
              <a:t>&lt;Sunny, Hot, Normal, Strong, -&gt; Example is noisy because the correct label is +.</a:t>
            </a:r>
          </a:p>
          <a:p>
            <a:pPr lvl="1" algn="just">
              <a:lnSpc>
                <a:spcPct val="130000"/>
              </a:lnSpc>
              <a:buFont typeface="Wingdings" panose="05000000000000000000" pitchFamily="2" charset="2"/>
              <a:buChar char="Ø"/>
            </a:pPr>
            <a:r>
              <a:rPr lang="en-US" sz="1900" dirty="0">
                <a:solidFill>
                  <a:srgbClr val="292929"/>
                </a:solidFill>
                <a:latin typeface="Times New Roman" panose="02020603050405020304" pitchFamily="18" charset="0"/>
                <a:cs typeface="Times New Roman" panose="02020603050405020304" pitchFamily="18" charset="0"/>
              </a:rPr>
              <a:t> </a:t>
            </a:r>
            <a:r>
              <a:rPr lang="en-US" sz="1900" b="0" i="0" dirty="0">
                <a:solidFill>
                  <a:srgbClr val="292929"/>
                </a:solidFill>
                <a:effectLst/>
                <a:latin typeface="Times New Roman" panose="02020603050405020304" pitchFamily="18" charset="0"/>
                <a:cs typeface="Times New Roman" panose="02020603050405020304" pitchFamily="18" charset="0"/>
              </a:rPr>
              <a:t> The addition of this incorrect example will now cause ID3 to construct a more complex tree.</a:t>
            </a:r>
          </a:p>
          <a:p>
            <a:pPr lvl="1" algn="just">
              <a:lnSpc>
                <a:spcPct val="130000"/>
              </a:lnSpc>
              <a:buFont typeface="Wingdings" panose="05000000000000000000" pitchFamily="2" charset="2"/>
              <a:buChar char="Ø"/>
            </a:pPr>
            <a:r>
              <a:rPr lang="en-US" sz="1900" b="0" i="0" dirty="0">
                <a:solidFill>
                  <a:srgbClr val="292929"/>
                </a:solidFill>
                <a:effectLst/>
                <a:latin typeface="Times New Roman" panose="02020603050405020304" pitchFamily="18" charset="0"/>
                <a:cs typeface="Times New Roman" panose="02020603050405020304" pitchFamily="18" charset="0"/>
              </a:rPr>
              <a:t>The result is that ID3 will output a decision tree (h) that is more complex than the original tree (h’) which will perform quite well on training data but poor on test data.</a:t>
            </a:r>
          </a:p>
          <a:p>
            <a:pPr lvl="1" algn="just">
              <a:lnSpc>
                <a:spcPct val="130000"/>
              </a:lnSpc>
              <a:buFont typeface="Wingdings" panose="05000000000000000000" pitchFamily="2" charset="2"/>
              <a:buChar char="Ø"/>
            </a:pPr>
            <a:r>
              <a:rPr lang="en-US" sz="1900" b="0" i="0" dirty="0">
                <a:solidFill>
                  <a:srgbClr val="292929"/>
                </a:solidFill>
                <a:effectLst/>
                <a:latin typeface="Times New Roman" panose="02020603050405020304" pitchFamily="18" charset="0"/>
                <a:cs typeface="Times New Roman" panose="02020603050405020304" pitchFamily="18" charset="0"/>
              </a:rPr>
              <a:t>However, given that the new decision node is simply a consequence of fitting the noisy training example.</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5076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A02794-3014-48A3-96EB-F4FDCF6FA04D}"/>
              </a:ext>
            </a:extLst>
          </p:cNvPr>
          <p:cNvSpPr>
            <a:spLocks noGrp="1"/>
          </p:cNvSpPr>
          <p:nvPr>
            <p:ph type="title"/>
          </p:nvPr>
        </p:nvSpPr>
        <p:spPr/>
        <p:txBody>
          <a:bodyPr/>
          <a:lstStyle/>
          <a:p>
            <a:r>
              <a:rPr lang="en-US" dirty="0"/>
              <a:t>Limitations of ID3 Algorithm (</a:t>
            </a:r>
            <a:r>
              <a:rPr lang="en-US" dirty="0" err="1"/>
              <a:t>Contd</a:t>
            </a:r>
            <a:r>
              <a:rPr lang="en-US" dirty="0"/>
              <a:t>….)</a:t>
            </a:r>
          </a:p>
        </p:txBody>
      </p:sp>
      <p:sp>
        <p:nvSpPr>
          <p:cNvPr id="3" name="Content Placeholder 2">
            <a:extLst>
              <a:ext uri="{FF2B5EF4-FFF2-40B4-BE49-F238E27FC236}">
                <a16:creationId xmlns:a16="http://schemas.microsoft.com/office/drawing/2014/main" xmlns="" id="{2B549467-B6EB-4069-9F79-5B40E1736718}"/>
              </a:ext>
            </a:extLst>
          </p:cNvPr>
          <p:cNvSpPr>
            <a:spLocks noGrp="1"/>
          </p:cNvSpPr>
          <p:nvPr>
            <p:ph idx="1"/>
          </p:nvPr>
        </p:nvSpPr>
        <p:spPr>
          <a:xfrm>
            <a:off x="1173479" y="1779058"/>
            <a:ext cx="9982201" cy="4621741"/>
          </a:xfrm>
        </p:spPr>
        <p:txBody>
          <a:bodyPr>
            <a:noAutofit/>
          </a:bodyPr>
          <a:lstStyle/>
          <a:p>
            <a:pPr marL="0" indent="0" algn="ctr">
              <a:lnSpc>
                <a:spcPct val="130000"/>
              </a:lnSpc>
              <a:buNone/>
            </a:pPr>
            <a:r>
              <a:rPr lang="en-US" sz="2400" b="0" i="0" dirty="0">
                <a:solidFill>
                  <a:srgbClr val="292929"/>
                </a:solidFill>
                <a:effectLst/>
                <a:latin typeface="Times New Roman" panose="02020603050405020304" pitchFamily="18" charset="0"/>
                <a:cs typeface="Times New Roman" panose="02020603050405020304" pitchFamily="18" charset="0"/>
              </a:rPr>
              <a:t>The figure illustrates the impact of overfitting in a typical application of decision tree learning</a:t>
            </a:r>
          </a:p>
          <a:p>
            <a:pPr marL="0" indent="0" algn="ctr">
              <a:lnSpc>
                <a:spcPct val="130000"/>
              </a:lnSpc>
              <a:buNone/>
            </a:pPr>
            <a:endParaRPr lang="en-US" sz="24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xmlns="" id="{E80905EC-6222-4707-A2D8-1A543A8A9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75" y="2762250"/>
            <a:ext cx="8220075" cy="3499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926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D44D69-3313-4DA2-94B6-EF63004751E4}"/>
              </a:ext>
            </a:extLst>
          </p:cNvPr>
          <p:cNvSpPr>
            <a:spLocks noGrp="1"/>
          </p:cNvSpPr>
          <p:nvPr>
            <p:ph type="title"/>
          </p:nvPr>
        </p:nvSpPr>
        <p:spPr/>
        <p:txBody>
          <a:bodyPr/>
          <a:lstStyle/>
          <a:p>
            <a:r>
              <a:rPr lang="en-US" dirty="0"/>
              <a:t>Avoiding Overfitting </a:t>
            </a:r>
          </a:p>
        </p:txBody>
      </p:sp>
      <p:sp>
        <p:nvSpPr>
          <p:cNvPr id="3" name="Content Placeholder 2">
            <a:extLst>
              <a:ext uri="{FF2B5EF4-FFF2-40B4-BE49-F238E27FC236}">
                <a16:creationId xmlns:a16="http://schemas.microsoft.com/office/drawing/2014/main" xmlns="" id="{0BFDDA1F-FC92-4ECC-B3B0-8722C62630CF}"/>
              </a:ext>
            </a:extLst>
          </p:cNvPr>
          <p:cNvSpPr>
            <a:spLocks noGrp="1"/>
          </p:cNvSpPr>
          <p:nvPr>
            <p:ph idx="1"/>
          </p:nvPr>
        </p:nvSpPr>
        <p:spPr/>
        <p:txBody>
          <a:bodyPr>
            <a:normAutofit/>
          </a:bodyPr>
          <a:lstStyle/>
          <a:p>
            <a:pPr lvl="1" algn="just">
              <a:lnSpc>
                <a:spcPct val="10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a:t>
            </a:r>
            <a:r>
              <a:rPr lang="en-US" sz="2000" b="0" i="0" dirty="0">
                <a:solidFill>
                  <a:srgbClr val="292929"/>
                </a:solidFill>
                <a:effectLst/>
                <a:latin typeface="Times New Roman" panose="02020603050405020304" pitchFamily="18" charset="0"/>
                <a:cs typeface="Times New Roman" panose="02020603050405020304" pitchFamily="18" charset="0"/>
              </a:rPr>
              <a:t>There are several approaches to avoiding overfitting in decision tree learning. These can be grouped into two classes:</a:t>
            </a:r>
          </a:p>
          <a:p>
            <a:pPr lvl="1" algn="just">
              <a:lnSpc>
                <a:spcPct val="100000"/>
              </a:lnSpc>
              <a:buFont typeface="Wingdings" panose="05000000000000000000" pitchFamily="2" charset="2"/>
              <a:buChar char="§"/>
            </a:pPr>
            <a:r>
              <a:rPr lang="en-US" sz="2000" b="1" i="0" dirty="0">
                <a:solidFill>
                  <a:srgbClr val="292929"/>
                </a:solidFill>
                <a:effectLst/>
                <a:latin typeface="Times New Roman" panose="02020603050405020304" pitchFamily="18" charset="0"/>
                <a:cs typeface="Times New Roman" panose="02020603050405020304" pitchFamily="18" charset="0"/>
              </a:rPr>
              <a:t>Pre-pruning (avoidance):</a:t>
            </a:r>
          </a:p>
          <a:p>
            <a:pPr lvl="2" algn="just">
              <a:lnSpc>
                <a:spcPct val="100000"/>
              </a:lnSpc>
              <a:buFont typeface="Wingdings" panose="05000000000000000000" pitchFamily="2" charset="2"/>
              <a:buChar char="§"/>
            </a:pPr>
            <a:r>
              <a:rPr lang="en-US" sz="2000" b="0" i="0" dirty="0">
                <a:solidFill>
                  <a:srgbClr val="292929"/>
                </a:solidFill>
                <a:effectLst/>
                <a:latin typeface="Times New Roman" panose="02020603050405020304" pitchFamily="18" charset="0"/>
                <a:cs typeface="Times New Roman" panose="02020603050405020304" pitchFamily="18" charset="0"/>
              </a:rPr>
              <a:t>Stop growing the tree earlier, before it reaches the point where it perfectly classifies the training data </a:t>
            </a:r>
          </a:p>
          <a:p>
            <a:pPr lvl="1" algn="just">
              <a:lnSpc>
                <a:spcPct val="100000"/>
              </a:lnSpc>
              <a:buFont typeface="Wingdings" panose="05000000000000000000" pitchFamily="2" charset="2"/>
              <a:buChar char="§"/>
            </a:pPr>
            <a:r>
              <a:rPr lang="en-US" sz="2000" b="1" i="0" dirty="0">
                <a:solidFill>
                  <a:srgbClr val="292929"/>
                </a:solidFill>
                <a:effectLst/>
                <a:latin typeface="Times New Roman" panose="02020603050405020304" pitchFamily="18" charset="0"/>
                <a:cs typeface="Times New Roman" panose="02020603050405020304" pitchFamily="18" charset="0"/>
              </a:rPr>
              <a:t> Post-pruning (recovery):</a:t>
            </a:r>
          </a:p>
          <a:p>
            <a:pPr lvl="2" algn="just">
              <a:lnSpc>
                <a:spcPct val="100000"/>
              </a:lnSpc>
              <a:buFont typeface="Wingdings" panose="05000000000000000000" pitchFamily="2" charset="2"/>
              <a:buChar char="§"/>
            </a:pPr>
            <a:r>
              <a:rPr lang="en-US" sz="2000" b="0" i="0" dirty="0">
                <a:solidFill>
                  <a:srgbClr val="292929"/>
                </a:solidFill>
                <a:effectLst/>
                <a:latin typeface="Times New Roman" panose="02020603050405020304" pitchFamily="18" charset="0"/>
                <a:cs typeface="Times New Roman" panose="02020603050405020304" pitchFamily="18" charset="0"/>
              </a:rPr>
              <a:t>Allow the tree to overfit the data, and then post-prune the tree.</a:t>
            </a:r>
            <a:endParaRPr lang="en-US" sz="2000" b="1" i="0" dirty="0">
              <a:solidFill>
                <a:srgbClr val="292929"/>
              </a:solidFill>
              <a:effectLst/>
              <a:latin typeface="Times New Roman" panose="02020603050405020304" pitchFamily="18" charset="0"/>
              <a:cs typeface="Times New Roman" panose="02020603050405020304" pitchFamily="18" charset="0"/>
            </a:endParaRPr>
          </a:p>
          <a:p>
            <a:pPr lvl="1" algn="just">
              <a:lnSpc>
                <a:spcPct val="100000"/>
              </a:lnSpc>
              <a:buFont typeface="Wingdings" panose="05000000000000000000" pitchFamily="2" charset="2"/>
              <a:buChar char="§"/>
            </a:pPr>
            <a:r>
              <a:rPr lang="en-US" sz="2000" b="0" i="0" dirty="0">
                <a:solidFill>
                  <a:srgbClr val="292929"/>
                </a:solidFill>
                <a:effectLst/>
                <a:latin typeface="Times New Roman" panose="02020603050405020304" pitchFamily="18" charset="0"/>
                <a:cs typeface="Times New Roman" panose="02020603050405020304" pitchFamily="18" charset="0"/>
              </a:rPr>
              <a:t>Although the first of these approaches might seem more direct, the second approach of post-pruning overfit trees has been found to be more successful in practice. </a:t>
            </a:r>
          </a:p>
          <a:p>
            <a:pPr lvl="1" algn="just">
              <a:lnSpc>
                <a:spcPct val="100000"/>
              </a:lnSpc>
              <a:buFont typeface="Wingdings" panose="05000000000000000000" pitchFamily="2" charset="2"/>
              <a:buChar char="§"/>
            </a:pPr>
            <a:r>
              <a:rPr lang="en-US" sz="2000" b="0" i="0" dirty="0">
                <a:solidFill>
                  <a:srgbClr val="292929"/>
                </a:solidFill>
                <a:effectLst/>
                <a:latin typeface="Times New Roman" panose="02020603050405020304" pitchFamily="18" charset="0"/>
                <a:cs typeface="Times New Roman" panose="02020603050405020304" pitchFamily="18" charset="0"/>
              </a:rPr>
              <a:t>This is due to the difficulty in the first approach of estimating precisely when to stop growing the tree.</a:t>
            </a:r>
            <a:endParaRPr lang="en-US" sz="2000" b="1" i="0" dirty="0">
              <a:solidFill>
                <a:srgbClr val="292929"/>
              </a:solidFill>
              <a:effectLst/>
              <a:latin typeface="Times New Roman" panose="02020603050405020304" pitchFamily="18" charset="0"/>
              <a:cs typeface="Times New Roman" panose="02020603050405020304" pitchFamily="18" charset="0"/>
            </a:endParaRPr>
          </a:p>
          <a:p>
            <a:pPr marL="566928" lvl="3" indent="0" algn="just">
              <a:lnSpc>
                <a:spcPct val="100000"/>
              </a:lnSpc>
              <a:buNone/>
            </a:pPr>
            <a:endParaRPr lang="en-US" sz="2000" b="0" i="0" dirty="0">
              <a:solidFill>
                <a:srgbClr val="29292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7397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2FFEB-6691-4995-B61F-E11CA344EFF1}"/>
              </a:ext>
            </a:extLst>
          </p:cNvPr>
          <p:cNvSpPr>
            <a:spLocks noGrp="1"/>
          </p:cNvSpPr>
          <p:nvPr>
            <p:ph type="title"/>
          </p:nvPr>
        </p:nvSpPr>
        <p:spPr/>
        <p:txBody>
          <a:bodyPr/>
          <a:lstStyle/>
          <a:p>
            <a:r>
              <a:rPr lang="en-US" dirty="0"/>
              <a:t>Decision Tree Classifier - Introduction</a:t>
            </a:r>
          </a:p>
        </p:txBody>
      </p:sp>
      <p:sp>
        <p:nvSpPr>
          <p:cNvPr id="4" name="Text Placeholder 3">
            <a:extLst>
              <a:ext uri="{FF2B5EF4-FFF2-40B4-BE49-F238E27FC236}">
                <a16:creationId xmlns:a16="http://schemas.microsoft.com/office/drawing/2014/main" xmlns="" id="{65D38A6B-10A3-453D-BD8A-976D51DE7F02}"/>
              </a:ext>
            </a:extLst>
          </p:cNvPr>
          <p:cNvSpPr>
            <a:spLocks noGrp="1"/>
          </p:cNvSpPr>
          <p:nvPr>
            <p:ph type="body" idx="1"/>
          </p:nvPr>
        </p:nvSpPr>
        <p:spPr>
          <a:ln>
            <a:solidFill>
              <a:schemeClr val="tx1"/>
            </a:solidFill>
          </a:ln>
        </p:spPr>
        <p:txBody>
          <a:bodyPr>
            <a:normAutofit/>
          </a:bodyPr>
          <a:lstStyle/>
          <a:p>
            <a:pPr algn="ctr"/>
            <a:r>
              <a:rPr lang="en-US" dirty="0"/>
              <a:t>General decision tree structure</a:t>
            </a:r>
          </a:p>
        </p:txBody>
      </p:sp>
      <p:pic>
        <p:nvPicPr>
          <p:cNvPr id="1026" name="Picture 2" descr="Decision Tree Classification in Python - DataCamp">
            <a:extLst>
              <a:ext uri="{FF2B5EF4-FFF2-40B4-BE49-F238E27FC236}">
                <a16:creationId xmlns:a16="http://schemas.microsoft.com/office/drawing/2014/main" xmlns="" id="{5EB8D3BE-0CD0-46E9-973F-1FF334539E0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097280" y="2629327"/>
            <a:ext cx="4937760" cy="32161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xmlns="" id="{59CAB630-D4FF-4C1F-8EE2-8F81B6B4926B}"/>
              </a:ext>
            </a:extLst>
          </p:cNvPr>
          <p:cNvSpPr>
            <a:spLocks noGrp="1"/>
          </p:cNvSpPr>
          <p:nvPr>
            <p:ph type="body" sz="quarter" idx="3"/>
          </p:nvPr>
        </p:nvSpPr>
        <p:spPr>
          <a:ln>
            <a:solidFill>
              <a:schemeClr val="tx1"/>
            </a:solidFill>
          </a:ln>
        </p:spPr>
        <p:txBody>
          <a:bodyPr>
            <a:normAutofit fontScale="92500" lnSpcReduction="20000"/>
          </a:bodyPr>
          <a:lstStyle/>
          <a:p>
            <a:pPr algn="just"/>
            <a:r>
              <a:rPr lang="en-US" dirty="0"/>
              <a:t>Decision tree- that accepts or rejects a job offer on the basis of salary, distance and cab facility</a:t>
            </a:r>
          </a:p>
        </p:txBody>
      </p:sp>
      <p:pic>
        <p:nvPicPr>
          <p:cNvPr id="1028" name="Picture 4" descr="Introduction to Decision Tree Algorithm - Explained with Examples">
            <a:extLst>
              <a:ext uri="{FF2B5EF4-FFF2-40B4-BE49-F238E27FC236}">
                <a16:creationId xmlns:a16="http://schemas.microsoft.com/office/drawing/2014/main" xmlns="" id="{6FA118FD-A3EB-4F97-BFEF-76B50A450975}"/>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217920" y="2582863"/>
            <a:ext cx="4937760" cy="32161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290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E05991C-4C97-4BCA-A1EC-13F0C9EC22CC}"/>
              </a:ext>
            </a:extLst>
          </p:cNvPr>
          <p:cNvSpPr>
            <a:spLocks noGrp="1"/>
          </p:cNvSpPr>
          <p:nvPr>
            <p:ph type="title"/>
          </p:nvPr>
        </p:nvSpPr>
        <p:spPr/>
        <p:txBody>
          <a:bodyPr/>
          <a:lstStyle/>
          <a:p>
            <a:r>
              <a:rPr lang="en-US" dirty="0"/>
              <a:t>Variants of Decision Tree Classifier</a:t>
            </a:r>
          </a:p>
        </p:txBody>
      </p:sp>
      <p:sp>
        <p:nvSpPr>
          <p:cNvPr id="8" name="Content Placeholder 7">
            <a:extLst>
              <a:ext uri="{FF2B5EF4-FFF2-40B4-BE49-F238E27FC236}">
                <a16:creationId xmlns:a16="http://schemas.microsoft.com/office/drawing/2014/main" xmlns="" id="{E145A9BA-ADAB-4A1E-BFBC-7A57C612DBED}"/>
              </a:ext>
            </a:extLst>
          </p:cNvPr>
          <p:cNvSpPr>
            <a:spLocks noGrp="1"/>
          </p:cNvSpPr>
          <p:nvPr>
            <p:ph idx="1"/>
          </p:nvPr>
        </p:nvSpPr>
        <p:spPr/>
        <p:txBody>
          <a:bodyPr>
            <a:normAutofit fontScale="92500" lnSpcReduction="20000"/>
          </a:bodyPr>
          <a:lstStyle/>
          <a:p>
            <a:pPr algn="just">
              <a:lnSpc>
                <a:spcPct val="12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A successful decision tree is one that does a good job of “splitting” data into homogeneous groups.</a:t>
            </a:r>
            <a:r>
              <a:rPr lang="en-US" i="0" dirty="0">
                <a:solidFill>
                  <a:srgbClr val="292929"/>
                </a:solidFill>
                <a:effectLst/>
                <a:latin typeface="Times New Roman" panose="02020603050405020304" pitchFamily="18" charset="0"/>
                <a:cs typeface="Times New Roman" panose="02020603050405020304" pitchFamily="18" charset="0"/>
              </a:rPr>
              <a:t> </a:t>
            </a:r>
          </a:p>
          <a:p>
            <a:pPr algn="just">
              <a:lnSpc>
                <a:spcPct val="120000"/>
              </a:lnSpc>
              <a:buFont typeface="Wingdings" panose="05000000000000000000" pitchFamily="2" charset="2"/>
              <a:buChar char="§"/>
            </a:pPr>
            <a:r>
              <a:rPr lang="en-US" dirty="0">
                <a:solidFill>
                  <a:srgbClr val="292929"/>
                </a:solidFill>
                <a:latin typeface="Times New Roman" panose="02020603050405020304" pitchFamily="18" charset="0"/>
                <a:cs typeface="Times New Roman" panose="02020603050405020304" pitchFamily="18" charset="0"/>
              </a:rPr>
              <a:t> </a:t>
            </a:r>
            <a:r>
              <a:rPr lang="en-US" i="0" dirty="0">
                <a:solidFill>
                  <a:srgbClr val="292929"/>
                </a:solidFill>
                <a:effectLst/>
                <a:latin typeface="Times New Roman" panose="02020603050405020304" pitchFamily="18" charset="0"/>
                <a:cs typeface="Times New Roman" panose="02020603050405020304" pitchFamily="18" charset="0"/>
              </a:rPr>
              <a:t>Therefore, in order to build a good decision tree algorithm, we’ll need a method for evaluating splits.</a:t>
            </a:r>
          </a:p>
          <a:p>
            <a:pPr algn="just">
              <a:lnSpc>
                <a:spcPct val="120000"/>
              </a:lnSpc>
              <a:buFont typeface="Wingdings" panose="05000000000000000000" pitchFamily="2" charset="2"/>
              <a:buChar char="§"/>
            </a:pPr>
            <a:r>
              <a:rPr lang="en-US" dirty="0">
                <a:solidFill>
                  <a:srgbClr val="292929"/>
                </a:solidFill>
                <a:latin typeface="Times New Roman" panose="02020603050405020304" pitchFamily="18" charset="0"/>
                <a:cs typeface="Times New Roman" panose="02020603050405020304" pitchFamily="18" charset="0"/>
              </a:rPr>
              <a:t> </a:t>
            </a:r>
            <a:r>
              <a:rPr lang="en-US" i="0" dirty="0">
                <a:solidFill>
                  <a:srgbClr val="292929"/>
                </a:solidFill>
                <a:effectLst/>
                <a:latin typeface="Times New Roman" panose="02020603050405020304" pitchFamily="18" charset="0"/>
                <a:cs typeface="Times New Roman" panose="02020603050405020304" pitchFamily="18" charset="0"/>
              </a:rPr>
              <a:t>There are several different </a:t>
            </a:r>
            <a:r>
              <a:rPr lang="en-US" i="0" dirty="0" err="1">
                <a:solidFill>
                  <a:srgbClr val="292929"/>
                </a:solidFill>
                <a:effectLst/>
                <a:latin typeface="Times New Roman" panose="02020603050405020304" pitchFamily="18" charset="0"/>
                <a:cs typeface="Times New Roman" panose="02020603050405020304" pitchFamily="18" charset="0"/>
              </a:rPr>
              <a:t>different</a:t>
            </a:r>
            <a:r>
              <a:rPr lang="en-US" i="0" dirty="0">
                <a:solidFill>
                  <a:srgbClr val="292929"/>
                </a:solidFill>
                <a:effectLst/>
                <a:latin typeface="Times New Roman" panose="02020603050405020304" pitchFamily="18" charset="0"/>
                <a:cs typeface="Times New Roman" panose="02020603050405020304" pitchFamily="18" charset="0"/>
              </a:rPr>
              <a:t> algorithm used to generate trees such as,</a:t>
            </a:r>
          </a:p>
          <a:p>
            <a:pPr algn="just">
              <a:lnSpc>
                <a:spcPct val="120000"/>
              </a:lnSpc>
              <a:buFont typeface="Wingdings" panose="05000000000000000000" pitchFamily="2" charset="2"/>
              <a:buChar char="§"/>
            </a:pPr>
            <a:r>
              <a:rPr lang="en-US" b="1" i="0" dirty="0">
                <a:solidFill>
                  <a:srgbClr val="00B0F0"/>
                </a:solidFill>
                <a:effectLst/>
                <a:latin typeface="Times New Roman" panose="02020603050405020304" pitchFamily="18" charset="0"/>
                <a:cs typeface="Times New Roman" panose="02020603050405020304" pitchFamily="18" charset="0"/>
              </a:rPr>
              <a:t> ID3 </a:t>
            </a:r>
          </a:p>
          <a:p>
            <a:pPr lvl="1">
              <a:buFont typeface="Wingdings" panose="05000000000000000000" pitchFamily="2" charset="2"/>
              <a:buChar char="Ø"/>
            </a:pPr>
            <a:r>
              <a:rPr lang="en-US" i="0" dirty="0">
                <a:solidFill>
                  <a:srgbClr val="292929"/>
                </a:solidFill>
                <a:effectLst/>
                <a:latin typeface="Times New Roman" panose="02020603050405020304" pitchFamily="18" charset="0"/>
                <a:cs typeface="Times New Roman" panose="02020603050405020304" pitchFamily="18" charset="0"/>
              </a:rPr>
              <a:t> Uses information gain, to decide the partition feature,</a:t>
            </a:r>
          </a:p>
          <a:p>
            <a:pPr lvl="1">
              <a:buFont typeface="Wingdings" panose="05000000000000000000" pitchFamily="2" charset="2"/>
              <a:buChar char="Ø"/>
            </a:pPr>
            <a:r>
              <a:rPr lang="en-US" dirty="0">
                <a:solidFill>
                  <a:srgbClr val="292929"/>
                </a:solidFill>
                <a:latin typeface="Times New Roman" panose="02020603050405020304" pitchFamily="18" charset="0"/>
                <a:cs typeface="Times New Roman" panose="02020603050405020304" pitchFamily="18" charset="0"/>
              </a:rPr>
              <a:t> </a:t>
            </a:r>
            <a:r>
              <a:rPr lang="en-US" i="0" dirty="0">
                <a:solidFill>
                  <a:srgbClr val="292929"/>
                </a:solidFill>
                <a:effectLst/>
                <a:latin typeface="Times New Roman" panose="02020603050405020304" pitchFamily="18" charset="0"/>
                <a:cs typeface="Times New Roman" panose="02020603050405020304" pitchFamily="18" charset="0"/>
              </a:rPr>
              <a:t>not designed to deal with continuous features</a:t>
            </a:r>
          </a:p>
          <a:p>
            <a:pPr algn="l">
              <a:buFont typeface="Arial" panose="020B0604020202020204" pitchFamily="34" charset="0"/>
              <a:buChar char="•"/>
            </a:pPr>
            <a:r>
              <a:rPr lang="en-US" b="1" i="0" dirty="0">
                <a:solidFill>
                  <a:srgbClr val="00B0F0"/>
                </a:solidFill>
                <a:effectLst/>
                <a:latin typeface="Times New Roman" panose="02020603050405020304" pitchFamily="18" charset="0"/>
                <a:cs typeface="Times New Roman" panose="02020603050405020304" pitchFamily="18" charset="0"/>
              </a:rPr>
              <a:t> CART</a:t>
            </a:r>
            <a:r>
              <a:rPr lang="en-US" i="0" dirty="0">
                <a:solidFill>
                  <a:srgbClr val="292929"/>
                </a:solidFill>
                <a:effectLst/>
                <a:latin typeface="Times New Roman" panose="02020603050405020304" pitchFamily="18" charset="0"/>
                <a:cs typeface="Times New Roman" panose="02020603050405020304" pitchFamily="18" charset="0"/>
              </a:rPr>
              <a:t> (Classification and regression trees)</a:t>
            </a:r>
          </a:p>
          <a:p>
            <a:pPr lvl="1">
              <a:buFont typeface="Wingdings" panose="05000000000000000000" pitchFamily="2" charset="2"/>
              <a:buChar char="Ø"/>
            </a:pPr>
            <a:r>
              <a:rPr lang="en-US" i="0" dirty="0">
                <a:solidFill>
                  <a:srgbClr val="292929"/>
                </a:solidFill>
                <a:effectLst/>
                <a:latin typeface="Times New Roman" panose="02020603050405020304" pitchFamily="18" charset="0"/>
                <a:cs typeface="Times New Roman" panose="02020603050405020304" pitchFamily="18" charset="0"/>
              </a:rPr>
              <a:t> Uses Gini coefficient to decide partition feature</a:t>
            </a:r>
          </a:p>
          <a:p>
            <a:pPr algn="l">
              <a:buFont typeface="Arial" panose="020B0604020202020204" pitchFamily="34" charset="0"/>
              <a:buChar char="•"/>
            </a:pPr>
            <a:r>
              <a:rPr lang="en-US" b="1" i="0" dirty="0">
                <a:solidFill>
                  <a:srgbClr val="00B0F0"/>
                </a:solidFill>
                <a:effectLst/>
                <a:latin typeface="Times New Roman" panose="02020603050405020304" pitchFamily="18" charset="0"/>
                <a:cs typeface="Times New Roman" panose="02020603050405020304" pitchFamily="18" charset="0"/>
              </a:rPr>
              <a:t> C4.5 </a:t>
            </a:r>
          </a:p>
          <a:p>
            <a:pPr lvl="1">
              <a:buFont typeface="Wingdings" panose="05000000000000000000" pitchFamily="2" charset="2"/>
              <a:buChar char="Ø"/>
            </a:pPr>
            <a:r>
              <a:rPr lang="en-US" i="0" dirty="0">
                <a:solidFill>
                  <a:srgbClr val="292929"/>
                </a:solidFill>
                <a:effectLst/>
                <a:latin typeface="Times New Roman" panose="02020603050405020304" pitchFamily="18" charset="0"/>
                <a:cs typeface="Times New Roman" panose="02020603050405020304" pitchFamily="18" charset="0"/>
              </a:rPr>
              <a:t>Works similar to ID3 by using information gain to split data. </a:t>
            </a:r>
            <a:endParaRPr lang="en-US" dirty="0">
              <a:solidFill>
                <a:srgbClr val="292929"/>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i="0" dirty="0">
                <a:solidFill>
                  <a:srgbClr val="292929"/>
                </a:solidFill>
                <a:effectLst/>
                <a:latin typeface="Times New Roman" panose="02020603050405020304" pitchFamily="18" charset="0"/>
                <a:cs typeface="Times New Roman" panose="02020603050405020304" pitchFamily="18" charset="0"/>
              </a:rPr>
              <a:t>However C4.5 can handle continuous features, as well as can work with missing data</a:t>
            </a:r>
          </a:p>
          <a:p>
            <a:pPr algn="just">
              <a:lnSpc>
                <a:spcPct val="12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656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88642-A9E6-4117-A357-918279835A01}"/>
              </a:ext>
            </a:extLst>
          </p:cNvPr>
          <p:cNvSpPr>
            <a:spLocks noGrp="1"/>
          </p:cNvSpPr>
          <p:nvPr>
            <p:ph type="title"/>
          </p:nvPr>
        </p:nvSpPr>
        <p:spPr/>
        <p:txBody>
          <a:bodyPr/>
          <a:lstStyle/>
          <a:p>
            <a:r>
              <a:rPr lang="en-US" dirty="0"/>
              <a:t>ID3 (</a:t>
            </a:r>
            <a:r>
              <a:rPr lang="en-US" sz="4800" dirty="0">
                <a:solidFill>
                  <a:srgbClr val="292929"/>
                </a:solidFill>
                <a:effectLst/>
                <a:cs typeface="Times New Roman" panose="02020603050405020304" pitchFamily="18" charset="0"/>
              </a:rPr>
              <a:t>Iterative </a:t>
            </a:r>
            <a:r>
              <a:rPr lang="en-US" sz="4800" dirty="0" err="1">
                <a:solidFill>
                  <a:srgbClr val="292929"/>
                </a:solidFill>
                <a:effectLst/>
                <a:cs typeface="Times New Roman" panose="02020603050405020304" pitchFamily="18" charset="0"/>
              </a:rPr>
              <a:t>Dichotomiser</a:t>
            </a:r>
            <a:r>
              <a:rPr lang="en-US" sz="4800" dirty="0">
                <a:solidFill>
                  <a:srgbClr val="292929"/>
                </a:solidFill>
                <a:effectLst/>
                <a:cs typeface="Times New Roman" panose="02020603050405020304" pitchFamily="18" charset="0"/>
              </a:rPr>
              <a:t> 3)</a:t>
            </a:r>
            <a:r>
              <a:rPr lang="en-US" dirty="0"/>
              <a:t> Algorithm</a:t>
            </a:r>
          </a:p>
        </p:txBody>
      </p:sp>
      <p:sp>
        <p:nvSpPr>
          <p:cNvPr id="3" name="Content Placeholder 2">
            <a:extLst>
              <a:ext uri="{FF2B5EF4-FFF2-40B4-BE49-F238E27FC236}">
                <a16:creationId xmlns:a16="http://schemas.microsoft.com/office/drawing/2014/main" xmlns="" id="{6DD80A08-0D14-4F2A-BDD6-65DC716EB31C}"/>
              </a:ext>
            </a:extLst>
          </p:cNvPr>
          <p:cNvSpPr>
            <a:spLocks noGrp="1"/>
          </p:cNvSpPr>
          <p:nvPr>
            <p:ph idx="1"/>
          </p:nvPr>
        </p:nvSpPr>
        <p:spPr/>
        <p:txBody>
          <a:bodyPr>
            <a:normAutofit/>
          </a:bodyPr>
          <a:lstStyle/>
          <a:p>
            <a:pPr algn="just">
              <a:lnSpc>
                <a:spcPct val="100000"/>
              </a:lnSpc>
              <a:buFont typeface="Wingdings" panose="05000000000000000000" pitchFamily="2" charset="2"/>
              <a:buChar char="§"/>
            </a:pPr>
            <a:r>
              <a:rPr lang="en-US" sz="2200" b="0" i="0" dirty="0">
                <a:solidFill>
                  <a:srgbClr val="292929"/>
                </a:solidFill>
                <a:effectLst/>
                <a:latin typeface="Times New Roman" panose="02020603050405020304" pitchFamily="18" charset="0"/>
                <a:cs typeface="Times New Roman" panose="02020603050405020304" pitchFamily="18" charset="0"/>
              </a:rPr>
              <a:t>ID3 stands for </a:t>
            </a:r>
            <a:r>
              <a:rPr lang="en-US" sz="2200" b="1" i="1" dirty="0">
                <a:solidFill>
                  <a:srgbClr val="292929"/>
                </a:solidFill>
                <a:effectLst/>
                <a:latin typeface="Times New Roman" panose="02020603050405020304" pitchFamily="18" charset="0"/>
                <a:cs typeface="Times New Roman" panose="02020603050405020304" pitchFamily="18" charset="0"/>
              </a:rPr>
              <a:t>Iterative </a:t>
            </a:r>
            <a:r>
              <a:rPr lang="en-US" sz="2200" b="1" i="1" dirty="0" err="1">
                <a:solidFill>
                  <a:srgbClr val="292929"/>
                </a:solidFill>
                <a:effectLst/>
                <a:latin typeface="Times New Roman" panose="02020603050405020304" pitchFamily="18" charset="0"/>
                <a:cs typeface="Times New Roman" panose="02020603050405020304" pitchFamily="18" charset="0"/>
              </a:rPr>
              <a:t>Dichotomiser</a:t>
            </a:r>
            <a:r>
              <a:rPr lang="en-US" sz="2200" b="1" i="1" dirty="0">
                <a:solidFill>
                  <a:srgbClr val="292929"/>
                </a:solidFill>
                <a:effectLst/>
                <a:latin typeface="Times New Roman" panose="02020603050405020304" pitchFamily="18" charset="0"/>
                <a:cs typeface="Times New Roman" panose="02020603050405020304" pitchFamily="18" charset="0"/>
              </a:rPr>
              <a:t> 3 </a:t>
            </a:r>
            <a:r>
              <a:rPr lang="en-US" sz="2200" b="0" i="0" dirty="0">
                <a:solidFill>
                  <a:srgbClr val="292929"/>
                </a:solidFill>
                <a:effectLst/>
                <a:latin typeface="Times New Roman" panose="02020603050405020304" pitchFamily="18" charset="0"/>
                <a:cs typeface="Times New Roman" panose="02020603050405020304" pitchFamily="18" charset="0"/>
              </a:rPr>
              <a:t>and is named such because the algorithm iteratively (repeatedly) dichotomizes(divides) features into two or more groups at each step.</a:t>
            </a:r>
          </a:p>
          <a:p>
            <a:pPr algn="just">
              <a:lnSpc>
                <a:spcPct val="100000"/>
              </a:lnSpc>
              <a:buFont typeface="Wingdings" panose="05000000000000000000" pitchFamily="2" charset="2"/>
              <a:buChar char="§"/>
            </a:pPr>
            <a:r>
              <a:rPr lang="en-US" sz="2200" dirty="0">
                <a:solidFill>
                  <a:srgbClr val="292929"/>
                </a:solidFill>
                <a:latin typeface="Times New Roman" panose="02020603050405020304" pitchFamily="18" charset="0"/>
                <a:cs typeface="Times New Roman" panose="02020603050405020304" pitchFamily="18" charset="0"/>
              </a:rPr>
              <a:t> </a:t>
            </a:r>
            <a:r>
              <a:rPr lang="en-US" sz="2200" b="0" i="0" dirty="0">
                <a:solidFill>
                  <a:srgbClr val="292929"/>
                </a:solidFill>
                <a:effectLst/>
                <a:latin typeface="Times New Roman" panose="02020603050405020304" pitchFamily="18" charset="0"/>
                <a:cs typeface="Times New Roman" panose="02020603050405020304" pitchFamily="18" charset="0"/>
              </a:rPr>
              <a:t>Invented by </a:t>
            </a:r>
            <a:r>
              <a:rPr lang="en-US" sz="2200" b="0" i="0" dirty="0">
                <a:effectLst/>
                <a:latin typeface="Times New Roman" panose="02020603050405020304" pitchFamily="18" charset="0"/>
                <a:cs typeface="Times New Roman" panose="02020603050405020304" pitchFamily="18" charset="0"/>
              </a:rPr>
              <a:t>Ross Quinlan</a:t>
            </a:r>
            <a:r>
              <a:rPr lang="en-US" sz="2200" b="0" i="0" dirty="0">
                <a:solidFill>
                  <a:srgbClr val="292929"/>
                </a:solidFill>
                <a:effectLst/>
                <a:latin typeface="Times New Roman" panose="02020603050405020304" pitchFamily="18" charset="0"/>
                <a:cs typeface="Times New Roman" panose="02020603050405020304" pitchFamily="18" charset="0"/>
              </a:rPr>
              <a:t>, ID3 uses a </a:t>
            </a:r>
            <a:r>
              <a:rPr lang="en-US" sz="2200" b="1" i="0" dirty="0">
                <a:solidFill>
                  <a:srgbClr val="292929"/>
                </a:solidFill>
                <a:effectLst/>
                <a:latin typeface="Times New Roman" panose="02020603050405020304" pitchFamily="18" charset="0"/>
                <a:cs typeface="Times New Roman" panose="02020603050405020304" pitchFamily="18" charset="0"/>
              </a:rPr>
              <a:t>top-down greedy</a:t>
            </a:r>
            <a:r>
              <a:rPr lang="en-US" sz="2200" b="0" i="0" dirty="0">
                <a:solidFill>
                  <a:srgbClr val="292929"/>
                </a:solidFill>
                <a:effectLst/>
                <a:latin typeface="Times New Roman" panose="02020603050405020304" pitchFamily="18" charset="0"/>
                <a:cs typeface="Times New Roman" panose="02020603050405020304" pitchFamily="18" charset="0"/>
              </a:rPr>
              <a:t> approach to build a decision tree.</a:t>
            </a:r>
          </a:p>
          <a:p>
            <a:pPr algn="just">
              <a:lnSpc>
                <a:spcPct val="100000"/>
              </a:lnSpc>
              <a:buFont typeface="Wingdings" panose="05000000000000000000" pitchFamily="2" charset="2"/>
              <a:buChar char="§"/>
            </a:pPr>
            <a:r>
              <a:rPr lang="en-US" sz="2200" b="0" i="0" dirty="0">
                <a:solidFill>
                  <a:srgbClr val="292929"/>
                </a:solidFill>
                <a:effectLst/>
                <a:latin typeface="Times New Roman" panose="02020603050405020304" pitchFamily="18" charset="0"/>
                <a:cs typeface="Times New Roman" panose="02020603050405020304" pitchFamily="18" charset="0"/>
              </a:rPr>
              <a:t> In simple words, the </a:t>
            </a:r>
            <a:r>
              <a:rPr lang="en-US" sz="2200" b="1" i="0" dirty="0">
                <a:solidFill>
                  <a:srgbClr val="292929"/>
                </a:solidFill>
                <a:effectLst/>
                <a:latin typeface="Times New Roman" panose="02020603050405020304" pitchFamily="18" charset="0"/>
                <a:cs typeface="Times New Roman" panose="02020603050405020304" pitchFamily="18" charset="0"/>
              </a:rPr>
              <a:t>top-down</a:t>
            </a:r>
            <a:r>
              <a:rPr lang="en-US" sz="2200" b="0" i="0" dirty="0">
                <a:solidFill>
                  <a:srgbClr val="292929"/>
                </a:solidFill>
                <a:effectLst/>
                <a:latin typeface="Times New Roman" panose="02020603050405020304" pitchFamily="18" charset="0"/>
                <a:cs typeface="Times New Roman" panose="02020603050405020304" pitchFamily="18" charset="0"/>
              </a:rPr>
              <a:t> approach means that we start building the tree from the top and the </a:t>
            </a:r>
            <a:r>
              <a:rPr lang="en-US" sz="2200" b="1" i="0" dirty="0">
                <a:solidFill>
                  <a:srgbClr val="292929"/>
                </a:solidFill>
                <a:effectLst/>
                <a:latin typeface="Times New Roman" panose="02020603050405020304" pitchFamily="18" charset="0"/>
                <a:cs typeface="Times New Roman" panose="02020603050405020304" pitchFamily="18" charset="0"/>
              </a:rPr>
              <a:t>greedy </a:t>
            </a:r>
            <a:r>
              <a:rPr lang="en-US" sz="2200" b="0" i="0" dirty="0">
                <a:solidFill>
                  <a:srgbClr val="292929"/>
                </a:solidFill>
                <a:effectLst/>
                <a:latin typeface="Times New Roman" panose="02020603050405020304" pitchFamily="18" charset="0"/>
                <a:cs typeface="Times New Roman" panose="02020603050405020304" pitchFamily="18" charset="0"/>
              </a:rPr>
              <a:t>approach means that at each iteration we select the best feature at the present moment to create a node.</a:t>
            </a:r>
          </a:p>
          <a:p>
            <a:pPr algn="just"/>
            <a:endParaRPr lang="en-US" sz="2200" dirty="0"/>
          </a:p>
        </p:txBody>
      </p:sp>
    </p:spTree>
    <p:extLst>
      <p:ext uri="{BB962C8B-B14F-4D97-AF65-F5344CB8AC3E}">
        <p14:creationId xmlns:p14="http://schemas.microsoft.com/office/powerpoint/2010/main" val="3277191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88642-A9E6-4117-A357-918279835A01}"/>
              </a:ext>
            </a:extLst>
          </p:cNvPr>
          <p:cNvSpPr>
            <a:spLocks noGrp="1"/>
          </p:cNvSpPr>
          <p:nvPr>
            <p:ph type="title"/>
          </p:nvPr>
        </p:nvSpPr>
        <p:spPr/>
        <p:txBody>
          <a:bodyPr/>
          <a:lstStyle/>
          <a:p>
            <a:r>
              <a:rPr lang="en-US" dirty="0"/>
              <a:t>ID3 (</a:t>
            </a:r>
            <a:r>
              <a:rPr lang="en-US" sz="4800" dirty="0">
                <a:solidFill>
                  <a:srgbClr val="292929"/>
                </a:solidFill>
                <a:effectLst/>
                <a:cs typeface="Times New Roman" panose="02020603050405020304" pitchFamily="18" charset="0"/>
              </a:rPr>
              <a:t>Iterative </a:t>
            </a:r>
            <a:r>
              <a:rPr lang="en-US" sz="4800" dirty="0" err="1">
                <a:solidFill>
                  <a:srgbClr val="292929"/>
                </a:solidFill>
                <a:effectLst/>
                <a:cs typeface="Times New Roman" panose="02020603050405020304" pitchFamily="18" charset="0"/>
              </a:rPr>
              <a:t>Dichotomiser</a:t>
            </a:r>
            <a:r>
              <a:rPr lang="en-US" sz="4800" dirty="0">
                <a:solidFill>
                  <a:srgbClr val="292929"/>
                </a:solidFill>
                <a:effectLst/>
                <a:cs typeface="Times New Roman" panose="02020603050405020304" pitchFamily="18" charset="0"/>
              </a:rPr>
              <a:t> 3)</a:t>
            </a:r>
            <a:r>
              <a:rPr lang="en-US" dirty="0"/>
              <a:t> Algorithm</a:t>
            </a:r>
          </a:p>
        </p:txBody>
      </p:sp>
      <p:sp>
        <p:nvSpPr>
          <p:cNvPr id="3" name="Content Placeholder 2">
            <a:extLst>
              <a:ext uri="{FF2B5EF4-FFF2-40B4-BE49-F238E27FC236}">
                <a16:creationId xmlns:a16="http://schemas.microsoft.com/office/drawing/2014/main" xmlns="" id="{6DD80A08-0D14-4F2A-BDD6-65DC716EB31C}"/>
              </a:ext>
            </a:extLst>
          </p:cNvPr>
          <p:cNvSpPr>
            <a:spLocks noGrp="1"/>
          </p:cNvSpPr>
          <p:nvPr>
            <p:ph idx="1"/>
          </p:nvPr>
        </p:nvSpPr>
        <p:spPr/>
        <p:txBody>
          <a:bodyPr>
            <a:normAutofit/>
          </a:bodyPr>
          <a:lstStyle/>
          <a:p>
            <a:pPr algn="just">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 </a:t>
            </a:r>
            <a:r>
              <a:rPr lang="en-US" sz="2200" b="0" i="0" dirty="0">
                <a:solidFill>
                  <a:srgbClr val="000000"/>
                </a:solidFill>
                <a:effectLst/>
                <a:latin typeface="Times New Roman" panose="02020603050405020304" pitchFamily="18" charset="0"/>
                <a:cs typeface="Times New Roman" panose="02020603050405020304" pitchFamily="18" charset="0"/>
              </a:rPr>
              <a:t>ID3 generates a tree by considering the whole set S as the root node.</a:t>
            </a:r>
          </a:p>
          <a:p>
            <a:pPr algn="just">
              <a:lnSpc>
                <a:spcPct val="150000"/>
              </a:lnSpc>
              <a:buFont typeface="Wingdings" panose="05000000000000000000" pitchFamily="2" charset="2"/>
              <a:buChar char="§"/>
            </a:pPr>
            <a:r>
              <a:rPr lang="en-US" sz="2200" b="0" i="0" dirty="0">
                <a:solidFill>
                  <a:srgbClr val="000000"/>
                </a:solidFill>
                <a:effectLst/>
                <a:latin typeface="Times New Roman" panose="02020603050405020304" pitchFamily="18" charset="0"/>
                <a:cs typeface="Times New Roman" panose="02020603050405020304" pitchFamily="18" charset="0"/>
              </a:rPr>
              <a:t> It then iterates on every attribute and splits the data into fragments known as subsets to calculate the entropy or the information gain of that attribute.</a:t>
            </a:r>
          </a:p>
          <a:p>
            <a:pPr algn="just">
              <a:lnSpc>
                <a:spcPct val="150000"/>
              </a:lnSpc>
              <a:buFont typeface="Wingdings" panose="05000000000000000000" pitchFamily="2" charset="2"/>
              <a:buChar char="§"/>
            </a:pPr>
            <a:r>
              <a:rPr lang="en-US" sz="2200" b="0" i="0" dirty="0">
                <a:solidFill>
                  <a:srgbClr val="000000"/>
                </a:solidFill>
                <a:effectLst/>
                <a:latin typeface="Times New Roman" panose="02020603050405020304" pitchFamily="18" charset="0"/>
                <a:cs typeface="Times New Roman" panose="02020603050405020304" pitchFamily="18" charset="0"/>
              </a:rPr>
              <a:t> After splitting, the algorithm recourses on every subset by taking those attributes which were not taken before into the iterated ones.</a:t>
            </a:r>
          </a:p>
          <a:p>
            <a:pPr algn="just">
              <a:lnSpc>
                <a:spcPct val="150000"/>
              </a:lnSpc>
              <a:buFont typeface="Wingdings" panose="05000000000000000000" pitchFamily="2" charset="2"/>
              <a:buChar char="§"/>
            </a:pPr>
            <a:r>
              <a:rPr lang="en-US" sz="2200" dirty="0">
                <a:solidFill>
                  <a:srgbClr val="000000"/>
                </a:solidFill>
                <a:latin typeface="Times New Roman" panose="02020603050405020304" pitchFamily="18" charset="0"/>
                <a:cs typeface="Times New Roman" panose="02020603050405020304" pitchFamily="18" charset="0"/>
              </a:rPr>
              <a:t> </a:t>
            </a:r>
            <a:r>
              <a:rPr lang="en-US" sz="2200" dirty="0">
                <a:solidFill>
                  <a:srgbClr val="292929"/>
                </a:solidFill>
                <a:latin typeface="Times New Roman" panose="02020603050405020304" pitchFamily="18" charset="0"/>
                <a:cs typeface="Times New Roman" panose="02020603050405020304" pitchFamily="18" charset="0"/>
              </a:rPr>
              <a:t>The best feature in ID3 is selected using </a:t>
            </a:r>
            <a:r>
              <a:rPr lang="en-US" sz="2200" i="1" dirty="0">
                <a:solidFill>
                  <a:srgbClr val="292929"/>
                </a:solidFill>
                <a:latin typeface="Times New Roman" panose="02020603050405020304" pitchFamily="18" charset="0"/>
                <a:cs typeface="Times New Roman" panose="02020603050405020304" pitchFamily="18" charset="0"/>
              </a:rPr>
              <a:t>Entropy and Information Gain </a:t>
            </a:r>
            <a:r>
              <a:rPr lang="en-US" sz="2200" dirty="0">
                <a:solidFill>
                  <a:srgbClr val="292929"/>
                </a:solidFill>
                <a:latin typeface="Times New Roman" panose="02020603050405020304" pitchFamily="18" charset="0"/>
                <a:cs typeface="Times New Roman" panose="02020603050405020304" pitchFamily="18" charset="0"/>
              </a:rPr>
              <a:t>metrics.</a:t>
            </a:r>
            <a:endParaRPr lang="en-US" sz="2200" b="0" i="0" dirty="0">
              <a:solidFill>
                <a:srgbClr val="292929"/>
              </a:solidFill>
              <a:effectLst/>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2677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88D165-5AC8-4F0B-8184-C2AB6ECDD08C}"/>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xmlns="" id="{EECB85AF-C6BB-4AC5-9943-7E0F641428E7}"/>
              </a:ext>
            </a:extLst>
          </p:cNvPr>
          <p:cNvSpPr>
            <a:spLocks noGrp="1"/>
          </p:cNvSpPr>
          <p:nvPr>
            <p:ph sz="half" idx="1"/>
          </p:nvPr>
        </p:nvSpPr>
        <p:spPr>
          <a:ln>
            <a:solidFill>
              <a:schemeClr val="tx1"/>
            </a:solidFill>
          </a:ln>
        </p:spPr>
        <p:txBody>
          <a:bodyPr>
            <a:noAutofit/>
          </a:bodyPr>
          <a:lstStyle/>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It is defined as a measure of impurity present in the data. </a:t>
            </a:r>
          </a:p>
          <a:p>
            <a:pPr algn="jus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 </a:t>
            </a:r>
            <a:r>
              <a:rPr lang="en-US" dirty="0">
                <a:solidFill>
                  <a:srgbClr val="292929"/>
                </a:solidFill>
                <a:latin typeface="Times New Roman" panose="02020603050405020304" pitchFamily="18" charset="0"/>
                <a:cs typeface="Times New Roman" panose="02020603050405020304" pitchFamily="18" charset="0"/>
              </a:rPr>
              <a:t>E</a:t>
            </a:r>
            <a:r>
              <a:rPr lang="en-US" b="0" i="0" dirty="0">
                <a:solidFill>
                  <a:srgbClr val="292929"/>
                </a:solidFill>
                <a:effectLst/>
                <a:latin typeface="Times New Roman" panose="02020603050405020304" pitchFamily="18" charset="0"/>
                <a:cs typeface="Times New Roman" panose="02020603050405020304" pitchFamily="18" charset="0"/>
              </a:rPr>
              <a:t>ntropy calculates the homogeneity of a sample. </a:t>
            </a:r>
          </a:p>
          <a:p>
            <a:pPr algn="just">
              <a:buFont typeface="Wingdings" panose="05000000000000000000" pitchFamily="2" charset="2"/>
              <a:buChar char="§"/>
            </a:pPr>
            <a:r>
              <a:rPr lang="en-US" b="0" i="0" dirty="0">
                <a:solidFill>
                  <a:srgbClr val="292929"/>
                </a:solidFill>
                <a:effectLst/>
                <a:latin typeface="Times New Roman" panose="02020603050405020304" pitchFamily="18" charset="0"/>
                <a:cs typeface="Times New Roman" panose="02020603050405020304" pitchFamily="18" charset="0"/>
              </a:rPr>
              <a:t>If the sample is completely homogeneous the entropy is zero and if the sample is equally divided it has entropy of one (as shown in figure for binary classes).</a:t>
            </a:r>
          </a:p>
          <a:p>
            <a:pPr algn="just">
              <a:buFont typeface="Wingdings" panose="05000000000000000000" pitchFamily="2" charset="2"/>
              <a:buChar char="§"/>
            </a:pPr>
            <a:r>
              <a:rPr lang="en-US" b="0" i="0" dirty="0">
                <a:solidFill>
                  <a:srgbClr val="000000"/>
                </a:solidFill>
                <a:effectLst/>
                <a:latin typeface="Times New Roman" panose="02020603050405020304" pitchFamily="18" charset="0"/>
                <a:cs typeface="Times New Roman" panose="02020603050405020304" pitchFamily="18" charset="0"/>
              </a:rPr>
              <a:t> Entropy with the lowest value makes a model better in terms of prediction as it segregates the classes better.</a:t>
            </a:r>
          </a:p>
          <a:p>
            <a:pPr marL="0" indent="0">
              <a:spcBef>
                <a:spcPts val="300"/>
              </a:spcBef>
              <a:spcAft>
                <a:spcPts val="100"/>
              </a:spcAft>
              <a:buNone/>
            </a:pPr>
            <a:endParaRPr lang="en-US"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xmlns="" id="{E100590D-27F7-408B-BA42-8AF0536352E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62725" y="1845734"/>
            <a:ext cx="4057649" cy="40233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24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F528DD5E-32F3-472A-9942-25209D86A687}"/>
              </a:ext>
            </a:extLst>
          </p:cNvPr>
          <p:cNvSpPr>
            <a:spLocks noGrp="1"/>
          </p:cNvSpPr>
          <p:nvPr>
            <p:ph type="title"/>
          </p:nvPr>
        </p:nvSpPr>
        <p:spPr/>
        <p:txBody>
          <a:bodyPr/>
          <a:lstStyle/>
          <a:p>
            <a:r>
              <a:rPr lang="en-US" dirty="0"/>
              <a:t>Entropy (</a:t>
            </a:r>
            <a:r>
              <a:rPr lang="en-US" dirty="0" err="1"/>
              <a:t>Contd</a:t>
            </a:r>
            <a:r>
              <a:rPr lang="en-US" dirty="0"/>
              <a:t>…..)</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xmlns="" id="{E5F22AD8-5F2C-4A75-97F8-A2FD8C0925AB}"/>
                  </a:ext>
                </a:extLst>
              </p:cNvPr>
              <p:cNvSpPr>
                <a:spLocks noGrp="1"/>
              </p:cNvSpPr>
              <p:nvPr>
                <p:ph idx="1"/>
              </p:nvPr>
            </p:nvSpPr>
            <p:spPr/>
            <p:txBody>
              <a:bodyPr>
                <a:noAutofit/>
              </a:bodyPr>
              <a:lstStyle/>
              <a:p>
                <a:pPr>
                  <a:lnSpc>
                    <a:spcPct val="150000"/>
                  </a:lnSpc>
                  <a:spcBef>
                    <a:spcPts val="300"/>
                  </a:spcBef>
                  <a:spcAft>
                    <a:spcPts val="100"/>
                  </a:spcAft>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Entropy of dataset (S) is computed as follows:</a:t>
                </a:r>
              </a:p>
              <a:p>
                <a:pPr marL="0" indent="0">
                  <a:lnSpc>
                    <a:spcPct val="150000"/>
                  </a:lnSpc>
                  <a:spcBef>
                    <a:spcPts val="300"/>
                  </a:spcBef>
                  <a:spcAft>
                    <a:spcPts val="100"/>
                  </a:spcAf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𝐸𝑛𝑡𝑟𝑜𝑝𝑦</m:t>
                      </m:r>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𝑆</m:t>
                          </m:r>
                        </m:e>
                      </m:d>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e>
                      </m:nary>
                    </m:oMath>
                  </m:oMathPara>
                </a14:m>
                <a:endParaRPr lang="en-US" sz="2200" dirty="0">
                  <a:latin typeface="Times New Roman" panose="02020603050405020304" pitchFamily="18" charset="0"/>
                  <a:cs typeface="Times New Roman" panose="02020603050405020304" pitchFamily="18" charset="0"/>
                </a:endParaRPr>
              </a:p>
              <a:p>
                <a:pPr marL="0" indent="0">
                  <a:lnSpc>
                    <a:spcPct val="150000"/>
                  </a:lnSpc>
                  <a:spcBef>
                    <a:spcPts val="300"/>
                  </a:spcBef>
                  <a:spcAft>
                    <a:spcPts val="100"/>
                  </a:spcAft>
                  <a:buNone/>
                </a:pPr>
                <a:r>
                  <a:rPr lang="en-US" sz="2200" b="1" i="0" dirty="0">
                    <a:solidFill>
                      <a:srgbClr val="292929"/>
                    </a:solidFill>
                    <a:effectLst/>
                    <a:latin typeface="Times New Roman" panose="02020603050405020304" pitchFamily="18" charset="0"/>
                    <a:cs typeface="Times New Roman" panose="02020603050405020304" pitchFamily="18" charset="0"/>
                  </a:rPr>
                  <a:t>Where n</a:t>
                </a:r>
                <a:r>
                  <a:rPr lang="en-US" sz="2200" b="0" i="0" dirty="0">
                    <a:solidFill>
                      <a:srgbClr val="292929"/>
                    </a:solidFill>
                    <a:effectLst/>
                    <a:latin typeface="Times New Roman" panose="02020603050405020304" pitchFamily="18" charset="0"/>
                    <a:cs typeface="Times New Roman" panose="02020603050405020304" pitchFamily="18" charset="0"/>
                  </a:rPr>
                  <a:t> is the total number of classes in the target column (in our case n = 2 </a:t>
                </a:r>
                <a:r>
                  <a:rPr lang="en-US" sz="2200" b="0" i="0" dirty="0" err="1">
                    <a:solidFill>
                      <a:srgbClr val="292929"/>
                    </a:solidFill>
                    <a:effectLst/>
                    <a:latin typeface="Times New Roman" panose="02020603050405020304" pitchFamily="18" charset="0"/>
                    <a:cs typeface="Times New Roman" panose="02020603050405020304" pitchFamily="18" charset="0"/>
                  </a:rPr>
                  <a:t>i.e</a:t>
                </a:r>
                <a:r>
                  <a:rPr lang="en-US" sz="2200" b="0" i="0" dirty="0">
                    <a:solidFill>
                      <a:srgbClr val="292929"/>
                    </a:solidFill>
                    <a:effectLst/>
                    <a:latin typeface="Times New Roman" panose="02020603050405020304" pitchFamily="18" charset="0"/>
                    <a:cs typeface="Times New Roman" panose="02020603050405020304" pitchFamily="18" charset="0"/>
                  </a:rPr>
                  <a:t> YES and NO)</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b="1" i="0" dirty="0">
                    <a:solidFill>
                      <a:srgbClr val="292929"/>
                    </a:solidFill>
                    <a:effectLst/>
                    <a:latin typeface="Times New Roman" panose="02020603050405020304" pitchFamily="18" charset="0"/>
                    <a:cs typeface="Times New Roman" panose="02020603050405020304" pitchFamily="18" charset="0"/>
                  </a:rPr>
                  <a:t>pᵢ</a:t>
                </a:r>
                <a:r>
                  <a:rPr lang="en-US" sz="2200" b="0" i="0" dirty="0">
                    <a:solidFill>
                      <a:srgbClr val="292929"/>
                    </a:solidFill>
                    <a:effectLst/>
                    <a:latin typeface="Times New Roman" panose="02020603050405020304" pitchFamily="18" charset="0"/>
                    <a:cs typeface="Times New Roman" panose="02020603050405020304" pitchFamily="18" charset="0"/>
                  </a:rPr>
                  <a:t> is the </a:t>
                </a:r>
                <a:r>
                  <a:rPr lang="en-US" sz="2200" b="1" i="0" dirty="0">
                    <a:solidFill>
                      <a:srgbClr val="292929"/>
                    </a:solidFill>
                    <a:effectLst/>
                    <a:latin typeface="Times New Roman" panose="02020603050405020304" pitchFamily="18" charset="0"/>
                    <a:cs typeface="Times New Roman" panose="02020603050405020304" pitchFamily="18" charset="0"/>
                  </a:rPr>
                  <a:t>probability of class ‘</a:t>
                </a:r>
                <a:r>
                  <a:rPr lang="en-US" sz="2200" b="1" i="0" dirty="0" err="1">
                    <a:solidFill>
                      <a:srgbClr val="292929"/>
                    </a:solidFill>
                    <a:effectLst/>
                    <a:latin typeface="Times New Roman" panose="02020603050405020304" pitchFamily="18" charset="0"/>
                    <a:cs typeface="Times New Roman" panose="02020603050405020304" pitchFamily="18" charset="0"/>
                  </a:rPr>
                  <a:t>i</a:t>
                </a:r>
                <a:r>
                  <a:rPr lang="en-US" sz="2200" b="1" i="0" dirty="0">
                    <a:solidFill>
                      <a:srgbClr val="292929"/>
                    </a:solidFill>
                    <a:effectLst/>
                    <a:latin typeface="Times New Roman" panose="02020603050405020304" pitchFamily="18" charset="0"/>
                    <a:cs typeface="Times New Roman" panose="02020603050405020304" pitchFamily="18" charset="0"/>
                  </a:rPr>
                  <a:t>’ </a:t>
                </a:r>
                <a:r>
                  <a:rPr lang="en-US" sz="2200" b="0" i="0" dirty="0">
                    <a:solidFill>
                      <a:srgbClr val="292929"/>
                    </a:solidFill>
                    <a:effectLst/>
                    <a:latin typeface="Times New Roman" panose="02020603050405020304" pitchFamily="18" charset="0"/>
                    <a:cs typeface="Times New Roman" panose="02020603050405020304" pitchFamily="18" charset="0"/>
                  </a:rPr>
                  <a:t>or the ratio of “</a:t>
                </a:r>
                <a:r>
                  <a:rPr lang="en-US" sz="2200" b="0" i="1" dirty="0">
                    <a:solidFill>
                      <a:srgbClr val="292929"/>
                    </a:solidFill>
                    <a:effectLst/>
                    <a:latin typeface="Times New Roman" panose="02020603050405020304" pitchFamily="18" charset="0"/>
                    <a:cs typeface="Times New Roman" panose="02020603050405020304" pitchFamily="18" charset="0"/>
                  </a:rPr>
                  <a:t>number of rows with class </a:t>
                </a:r>
                <a:r>
                  <a:rPr lang="en-US" sz="2200" b="0" i="1" dirty="0" err="1">
                    <a:solidFill>
                      <a:srgbClr val="292929"/>
                    </a:solidFill>
                    <a:effectLst/>
                    <a:latin typeface="Times New Roman" panose="02020603050405020304" pitchFamily="18" charset="0"/>
                    <a:cs typeface="Times New Roman" panose="02020603050405020304" pitchFamily="18" charset="0"/>
                  </a:rPr>
                  <a:t>i</a:t>
                </a:r>
                <a:r>
                  <a:rPr lang="en-US" sz="2200" b="0" i="1" dirty="0">
                    <a:solidFill>
                      <a:srgbClr val="292929"/>
                    </a:solidFill>
                    <a:effectLst/>
                    <a:latin typeface="Times New Roman" panose="02020603050405020304" pitchFamily="18" charset="0"/>
                    <a:cs typeface="Times New Roman" panose="02020603050405020304" pitchFamily="18" charset="0"/>
                  </a:rPr>
                  <a:t> in the target column”</a:t>
                </a:r>
                <a:r>
                  <a:rPr lang="en-US" sz="2200" b="0" i="0" dirty="0">
                    <a:solidFill>
                      <a:srgbClr val="292929"/>
                    </a:solidFill>
                    <a:effectLst/>
                    <a:latin typeface="Times New Roman" panose="02020603050405020304" pitchFamily="18" charset="0"/>
                    <a:cs typeface="Times New Roman" panose="02020603050405020304" pitchFamily="18" charset="0"/>
                  </a:rPr>
                  <a:t> to the “</a:t>
                </a:r>
                <a:r>
                  <a:rPr lang="en-US" sz="2200" b="0" i="1" dirty="0">
                    <a:solidFill>
                      <a:srgbClr val="292929"/>
                    </a:solidFill>
                    <a:effectLst/>
                    <a:latin typeface="Times New Roman" panose="02020603050405020304" pitchFamily="18" charset="0"/>
                    <a:cs typeface="Times New Roman" panose="02020603050405020304" pitchFamily="18" charset="0"/>
                  </a:rPr>
                  <a:t>total number of rows” </a:t>
                </a:r>
                <a:r>
                  <a:rPr lang="en-US" sz="2200" b="0" i="0" dirty="0">
                    <a:solidFill>
                      <a:srgbClr val="292929"/>
                    </a:solidFill>
                    <a:effectLst/>
                    <a:latin typeface="Times New Roman" panose="02020603050405020304" pitchFamily="18" charset="0"/>
                    <a:cs typeface="Times New Roman" panose="02020603050405020304" pitchFamily="18" charset="0"/>
                  </a:rPr>
                  <a:t>in the dataset.</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nSpc>
                    <a:spcPct val="150000"/>
                  </a:lnSpc>
                </a:pPr>
                <a:endParaRPr lang="en-US" sz="2200" dirty="0">
                  <a:latin typeface="Times New Roman" panose="02020603050405020304" pitchFamily="18" charset="0"/>
                  <a:cs typeface="Times New Roman" panose="02020603050405020304" pitchFamily="18" charset="0"/>
                </a:endParaRPr>
              </a:p>
            </p:txBody>
          </p:sp>
        </mc:Choice>
        <mc:Fallback xmlns="">
          <p:sp>
            <p:nvSpPr>
              <p:cNvPr id="6" name="Content Placeholder 5">
                <a:extLst>
                  <a:ext uri="{FF2B5EF4-FFF2-40B4-BE49-F238E27FC236}">
                    <a16:creationId xmlns:a16="http://schemas.microsoft.com/office/drawing/2014/main" id="{E5F22AD8-5F2C-4A75-97F8-A2FD8C0925AB}"/>
                  </a:ext>
                </a:extLst>
              </p:cNvPr>
              <p:cNvSpPr>
                <a:spLocks noGrp="1" noRot="1" noChangeAspect="1" noMove="1" noResize="1" noEditPoints="1" noAdjustHandles="1" noChangeArrowheads="1" noChangeShapeType="1" noTextEdit="1"/>
              </p:cNvSpPr>
              <p:nvPr>
                <p:ph idx="1"/>
              </p:nvPr>
            </p:nvSpPr>
            <p:spPr>
              <a:blipFill>
                <a:blip r:embed="rId2"/>
                <a:stretch>
                  <a:fillRect l="-1697" b="-2121"/>
                </a:stretch>
              </a:blipFill>
            </p:spPr>
            <p:txBody>
              <a:bodyPr/>
              <a:lstStyle/>
              <a:p>
                <a:r>
                  <a:rPr lang="en-US">
                    <a:noFill/>
                  </a:rPr>
                  <a:t> </a:t>
                </a:r>
              </a:p>
            </p:txBody>
          </p:sp>
        </mc:Fallback>
      </mc:AlternateContent>
    </p:spTree>
    <p:extLst>
      <p:ext uri="{BB962C8B-B14F-4D97-AF65-F5344CB8AC3E}">
        <p14:creationId xmlns:p14="http://schemas.microsoft.com/office/powerpoint/2010/main" val="1758172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8&quot; unique_id=&quot;20370&quot;&gt;&lt;/object&gt;&lt;object type=&quot;2&quot; unique_id=&quot;20371&quot;&gt;&lt;object type=&quot;3&quot; unique_id=&quot;20372&quot;&gt;&lt;property id=&quot;20148&quot; value=&quot;5&quot;/&gt;&lt;property id=&quot;20300&quot; value=&quot;Slide 1 - &amp;quot;Decision Tree Classifier (Introduction, ID3 Algorithm)  &amp;quot;&quot;/&gt;&lt;property id=&quot;20307&quot; value=&quot;256&quot;/&gt;&lt;/object&gt;&lt;object type=&quot;3&quot; unique_id=&quot;20373&quot;&gt;&lt;property id=&quot;20148&quot; value=&quot;5&quot;/&gt;&lt;property id=&quot;20300&quot; value=&quot;Slide 2 - &amp;quot;Decision Tree Classifier - Introduction&amp;quot;&quot;/&gt;&lt;property id=&quot;20307&quot; value=&quot;257&quot;/&gt;&lt;/object&gt;&lt;object type=&quot;3&quot; unique_id=&quot;20374&quot;&gt;&lt;property id=&quot;20148&quot; value=&quot;5&quot;/&gt;&lt;property id=&quot;20300&quot; value=&quot;Slide 3 - &amp;quot;Decision Tree Classifier - Introduction&amp;quot;&quot;/&gt;&lt;property id=&quot;20307&quot; value=&quot;258&quot;/&gt;&lt;/object&gt;&lt;object type=&quot;3&quot; unique_id=&quot;20375&quot;&gt;&lt;property id=&quot;20148&quot; value=&quot;5&quot;/&gt;&lt;property id=&quot;20300&quot; value=&quot;Slide 4 - &amp;quot;Decision Tree Classifier - Introduction&amp;quot;&quot;/&gt;&lt;property id=&quot;20307&quot; value=&quot;259&quot;/&gt;&lt;/object&gt;&lt;object type=&quot;3&quot; unique_id=&quot;20418&quot;&gt;&lt;property id=&quot;20148&quot; value=&quot;5&quot;/&gt;&lt;property id=&quot;20300&quot; value=&quot;Slide 5 - &amp;quot;Variants of Decision Tree Classifier&amp;quot;&quot;/&gt;&lt;property id=&quot;20307&quot; value=&quot;260&quot;/&gt;&lt;/object&gt;&lt;object type=&quot;3&quot; unique_id=&quot;20461&quot;&gt;&lt;property id=&quot;20148&quot; value=&quot;5&quot;/&gt;&lt;property id=&quot;20300&quot; value=&quot;Slide 6 - &amp;quot;ID3 (Iterative Dichotomiser 3) Algorithm&amp;quot;&quot;/&gt;&lt;property id=&quot;20307&quot; value=&quot;261&quot;/&gt;&lt;/object&gt;&lt;object type=&quot;3&quot; unique_id=&quot;20462&quot;&gt;&lt;property id=&quot;20148&quot; value=&quot;5&quot;/&gt;&lt;property id=&quot;20300&quot; value=&quot;Slide 7 - &amp;quot;ID3 (Iterative Dichotomiser 3) Algorithm&amp;quot;&quot;/&gt;&lt;property id=&quot;20307&quot; value=&quot;262&quot;/&gt;&lt;/object&gt;&lt;object type=&quot;3&quot; unique_id=&quot;20490&quot;&gt;&lt;property id=&quot;20148&quot; value=&quot;5&quot;/&gt;&lt;property id=&quot;20300&quot; value=&quot;Slide 8 - &amp;quot;Entropy&amp;quot;&quot;/&gt;&lt;property id=&quot;20307&quot; value=&quot;263&quot;/&gt;&lt;/object&gt;&lt;object type=&quot;3&quot; unique_id=&quot;20521&quot;&gt;&lt;property id=&quot;20148&quot; value=&quot;5&quot;/&gt;&lt;property id=&quot;20300&quot; value=&quot;Slide 9 - &amp;quot;Entropy (Contd…..)&amp;quot;&quot;/&gt;&lt;property id=&quot;20307&quot; value=&quot;264&quot;/&gt;&lt;/object&gt;&lt;object type=&quot;3&quot; unique_id=&quot;20555&quot;&gt;&lt;property id=&quot;20148&quot; value=&quot;5&quot;/&gt;&lt;property id=&quot;20300&quot; value=&quot;Slide 10 - &amp;quot;Information Gain &amp;quot;&quot;/&gt;&lt;property id=&quot;20307&quot; value=&quot;265&quot;/&gt;&lt;/object&gt;&lt;object type=&quot;3&quot; unique_id=&quot;20638&quot;&gt;&lt;property id=&quot;20148&quot; value=&quot;5&quot;/&gt;&lt;property id=&quot;20300&quot; value=&quot;Slide 11 - &amp;quot;Information Gain (Contd…) &amp;quot;&quot;/&gt;&lt;property id=&quot;20307&quot; value=&quot;266&quot;/&gt;&lt;/object&gt;&lt;object type=&quot;3&quot; unique_id=&quot;20639&quot;&gt;&lt;property id=&quot;20148&quot; value=&quot;5&quot;/&gt;&lt;property id=&quot;20300&quot; value=&quot;Slide 12 - &amp;quot;ID3 Algorithm-Pseudocode&amp;quot;&quot;/&gt;&lt;property id=&quot;20307&quot; value=&quot;267&quot;/&gt;&lt;/object&gt;&lt;object type=&quot;3&quot; unique_id=&quot;20844&quot;&gt;&lt;property id=&quot;20148&quot; value=&quot;5&quot;/&gt;&lt;property id=&quot;20300&quot; value=&quot;Slide 13 - &amp;quot;Numerical Example 1&amp;quot;&quot;/&gt;&lt;property id=&quot;20307&quot; value=&quot;268&quot;/&gt;&lt;/object&gt;&lt;object type=&quot;3&quot; unique_id=&quot;20845&quot;&gt;&lt;property id=&quot;20148&quot; value=&quot;5&quot;/&gt;&lt;property id=&quot;20300&quot; value=&quot;Slide 14 - &amp;quot;Solution- Example 1&amp;quot;&quot;/&gt;&lt;property id=&quot;20307&quot; value=&quot;269&quot;/&gt;&lt;/object&gt;&lt;object type=&quot;3&quot; unique_id=&quot;20910&quot;&gt;&lt;property id=&quot;20148&quot; value=&quot;5&quot;/&gt;&lt;property id=&quot;20300&quot; value=&quot;Slide 15 - &amp;quot;Solution- Example 1 (Contd…)&amp;quot;&quot;/&gt;&lt;property id=&quot;20307&quot; value=&quot;270&quot;/&gt;&lt;/object&gt;&lt;object type=&quot;3&quot; unique_id=&quot;20962&quot;&gt;&lt;property id=&quot;20148&quot; value=&quot;5&quot;/&gt;&lt;property id=&quot;20300&quot; value=&quot;Slide 16 - &amp;quot;Solution- Example 1 (Contd…)&amp;quot;&quot;/&gt;&lt;property id=&quot;20307&quot; value=&quot;271&quot;/&gt;&lt;/object&gt;&lt;object type=&quot;3&quot; unique_id=&quot;21089&quot;&gt;&lt;property id=&quot;20148&quot; value=&quot;5&quot;/&gt;&lt;property id=&quot;20300&quot; value=&quot;Slide 17 - &amp;quot;Solution- Example 1 (Contd…)&amp;quot;&quot;/&gt;&lt;property id=&quot;20307&quot; value=&quot;272&quot;/&gt;&lt;/object&gt;&lt;object type=&quot;3&quot; unique_id=&quot;21242&quot;&gt;&lt;property id=&quot;20148&quot; value=&quot;5&quot;/&gt;&lt;property id=&quot;20300&quot; value=&quot;Slide 18 - &amp;quot;Solution- Example 1 (Contd…)&amp;quot;&quot;/&gt;&lt;property id=&quot;20307&quot; value=&quot;273&quot;/&gt;&lt;/object&gt;&lt;object type=&quot;3&quot; unique_id=&quot;21243&quot;&gt;&lt;property id=&quot;20148&quot; value=&quot;5&quot;/&gt;&lt;property id=&quot;20300&quot; value=&quot;Slide 19 - &amp;quot;Solution- Example 1 (Contd…)&amp;quot;&quot;/&gt;&lt;property id=&quot;20307&quot; value=&quot;274&quot;/&gt;&lt;/object&gt;&lt;object type=&quot;3&quot; unique_id=&quot;21244&quot;&gt;&lt;property id=&quot;20148&quot; value=&quot;5&quot;/&gt;&lt;property id=&quot;20300&quot; value=&quot;Slide 20 - &amp;quot;Solution- Example 1 (Contd…)&amp;quot;&quot;/&gt;&lt;property id=&quot;20307&quot; value=&quot;275&quot;/&gt;&lt;/object&gt;&lt;object type=&quot;3&quot; unique_id=&quot;21245&quot;&gt;&lt;property id=&quot;20148&quot; value=&quot;5&quot;/&gt;&lt;property id=&quot;20300&quot; value=&quot;Slide 21 - &amp;quot;Solution- Example 1 (Contd…)&amp;quot;&quot;/&gt;&lt;property id=&quot;20307&quot; value=&quot;276&quot;/&gt;&lt;/object&gt;&lt;object type=&quot;3&quot; unique_id=&quot;21246&quot;&gt;&lt;property id=&quot;20148&quot; value=&quot;5&quot;/&gt;&lt;property id=&quot;20300&quot; value=&quot;Slide 22 - &amp;quot;Solution- Example 1 (Contd…)&amp;quot;&quot;/&gt;&lt;property id=&quot;20307&quot; value=&quot;278&quot;/&gt;&lt;/object&gt;&lt;object type=&quot;3&quot; unique_id=&quot;21348&quot;&gt;&lt;property id=&quot;20148&quot; value=&quot;5&quot;/&gt;&lt;property id=&quot;20300&quot; value=&quot;Slide 24 - &amp;quot;Solution- Example 1 (Contd…)&amp;quot;&quot;/&gt;&lt;property id=&quot;20307&quot; value=&quot;280&quot;/&gt;&lt;/object&gt;&lt;object type=&quot;3&quot; unique_id=&quot;21450&quot;&gt;&lt;property id=&quot;20148&quot; value=&quot;5&quot;/&gt;&lt;property id=&quot;20300&quot; value=&quot;Slide 23 - &amp;quot;Solution- Example 1 (Contd…)&amp;quot;&quot;/&gt;&lt;property id=&quot;20307&quot; value=&quot;281&quot;/&gt;&lt;/object&gt;&lt;object type=&quot;3&quot; unique_id=&quot;21451&quot;&gt;&lt;property id=&quot;20148&quot; value=&quot;5&quot;/&gt;&lt;property id=&quot;20300&quot; value=&quot;Slide 25 - &amp;quot;Solution- Example 1 (Contd…)&amp;quot;&quot;/&gt;&lt;property id=&quot;20307&quot; value=&quot;282&quot;/&gt;&lt;/object&gt;&lt;object type=&quot;3&quot; unique_id=&quot;21641&quot;&gt;&lt;property id=&quot;20148&quot; value=&quot;5&quot;/&gt;&lt;property id=&quot;20300&quot; value=&quot;Slide 26 - &amp;quot;Solution- Example 1 (Contd…)&amp;quot;&quot;/&gt;&lt;property id=&quot;20307&quot; value=&quot;284&quot;/&gt;&lt;/object&gt;&lt;object type=&quot;3&quot; unique_id=&quot;21642&quot;&gt;&lt;property id=&quot;20148&quot; value=&quot;5&quot;/&gt;&lt;property id=&quot;20300&quot; value=&quot;Slide 27 - &amp;quot;Solution- Example 1 (Contd…)&amp;quot;&quot;/&gt;&lt;property id=&quot;20307&quot; value=&quot;285&quot;/&gt;&lt;/object&gt;&lt;object type=&quot;3&quot; unique_id=&quot;21643&quot;&gt;&lt;property id=&quot;20148&quot; value=&quot;5&quot;/&gt;&lt;property id=&quot;20300&quot; value=&quot;Slide 28 - &amp;quot;Solution- Example 1 (Contd…)&amp;quot;&quot;/&gt;&lt;property id=&quot;20307&quot; value=&quot;286&quot;/&gt;&lt;/object&gt;&lt;object type=&quot;3&quot; unique_id=&quot;21644&quot;&gt;&lt;property id=&quot;20148&quot; value=&quot;5&quot;/&gt;&lt;property id=&quot;20300&quot; value=&quot;Slide 29 - &amp;quot;Solution- Example 1 (Contd…)&amp;quot;&quot;/&gt;&lt;property id=&quot;20307&quot; value=&quot;287&quot;/&gt;&lt;/object&gt;&lt;object type=&quot;3&quot; unique_id=&quot;21645&quot;&gt;&lt;property id=&quot;20148&quot; value=&quot;5&quot;/&gt;&lt;property id=&quot;20300&quot; value=&quot;Slide 30 - &amp;quot;Solution- Example 1 (Contd…)&amp;quot;&quot;/&gt;&lt;property id=&quot;20307&quot; value=&quot;283&quot;/&gt;&lt;/object&gt;&lt;object type=&quot;3&quot; unique_id=&quot;22062&quot;&gt;&lt;property id=&quot;20148&quot; value=&quot;5&quot;/&gt;&lt;property id=&quot;20300&quot; value=&quot;Slide 31 - &amp;quot;Limitations of ID3 Algorithm&amp;quot;&quot;/&gt;&lt;property id=&quot;20307&quot; value=&quot;288&quot;/&gt;&lt;/object&gt;&lt;object type=&quot;3&quot; unique_id=&quot;22063&quot;&gt;&lt;property id=&quot;20148&quot; value=&quot;5&quot;/&gt;&lt;property id=&quot;20300&quot; value=&quot;Slide 32 - &amp;quot;Limitations of ID3 Algorithm (Contd….)&amp;quot;&quot;/&gt;&lt;property id=&quot;20307&quot; value=&quot;289&quot;/&gt;&lt;/object&gt;&lt;object type=&quot;3&quot; unique_id=&quot;22234&quot;&gt;&lt;property id=&quot;20148&quot; value=&quot;5&quot;/&gt;&lt;property id=&quot;20300&quot; value=&quot;Slide 33 - &amp;quot;Limitations of ID3 Algorithm (Contd….)&amp;quot;&quot;/&gt;&lt;property id=&quot;20307&quot; value=&quot;290&quot;/&gt;&lt;/object&gt;&lt;object type=&quot;3&quot; unique_id=&quot;22235&quot;&gt;&lt;property id=&quot;20148&quot; value=&quot;5&quot;/&gt;&lt;property id=&quot;20300&quot; value=&quot;Slide 34 - &amp;quot;Avoiding Overfitting &amp;quot;&quot;/&gt;&lt;property id=&quot;20307&quot; value=&quot;291&quot;/&gt;&lt;/object&gt;&lt;object type=&quot;3&quot; unique_id=&quot;22236&quot;&gt;&lt;property id=&quot;20148&quot; value=&quot;5&quot;/&gt;&lt;property id=&quot;20300&quot; value=&quot;Slide 35 - &amp;quot;Determine the Correct Final Tree Size&amp;quot;&quot;/&gt;&lt;property id=&quot;20307&quot; value=&quot;292&quot;/&gt;&lt;/object&gt;&lt;object type=&quot;3&quot; unique_id=&quot;22533&quot;&gt;&lt;property id=&quot;20148&quot; value=&quot;5&quot;/&gt;&lt;property id=&quot;20300&quot; value=&quot;Slide 36 - &amp;quot;Determine the Correct Final Tree Size- Training and Validation Sets&amp;quot;&quot;/&gt;&lt;property id=&quot;20307&quot; value=&quot;293&quot;/&gt;&lt;/object&gt;&lt;object type=&quot;3&quot; unique_id=&quot;22534&quot;&gt;&lt;property id=&quot;20148&quot; value=&quot;5&quot;/&gt;&lt;property id=&quot;20300&quot; value=&quot;Slide 37 - &amp;quot;Reduced Error Pruning&amp;quot;&quot;/&gt;&lt;property id=&quot;20307&quot; value=&quot;294&quot;/&gt;&lt;/object&gt;&lt;object type=&quot;3&quot; unique_id=&quot;22535&quot;&gt;&lt;property id=&quot;20148&quot; value=&quot;5&quot;/&gt;&lt;property id=&quot;20300&quot; value=&quot;Slide 38 - &amp;quot;Reduced Error Pruning&amp;quot;&quot;/&gt;&lt;property id=&quot;20307&quot; value=&quot;295&quot;/&gt;&lt;/object&gt;&lt;object type=&quot;3&quot; unique_id=&quot;22536&quot;&gt;&lt;property id=&quot;20148&quot; value=&quot;5&quot;/&gt;&lt;property id=&quot;20300&quot; value=&quot;Slide 39 - &amp;quot;Rule-Post Pruning&amp;quot;&quot;/&gt;&lt;property id=&quot;20307&quot; value=&quot;296&quot;/&gt;&lt;/object&gt;&lt;object type=&quot;3&quot; unique_id=&quot;22537&quot;&gt;&lt;property id=&quot;20148&quot; value=&quot;5&quot;/&gt;&lt;property id=&quot;20300&quot; value=&quot;Slide 40 - &amp;quot;Rule-Post Pruning (Contd….)&amp;quot;&quot;/&gt;&lt;property id=&quot;20307&quot; value=&quot;297&quot;/&gt;&lt;/object&gt;&lt;object type=&quot;3&quot; unique_id=&quot;22538&quot;&gt;&lt;property id=&quot;20148&quot; value=&quot;5&quot;/&gt;&lt;property id=&quot;20300&quot; value=&quot;Slide 41 - &amp;quot;Rule-Post Pruning (Contd….)&amp;quot;&quot;/&gt;&lt;property id=&quot;20307&quot; value=&quot;298&quot;/&gt;&lt;/object&gt;&lt;/object&gt;&lt;/object&gt;&lt;/database&gt;"/>
  <p:tag name="SECTOMILLISECCONVERTED" val="1"/>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616</TotalTime>
  <Words>1250</Words>
  <Application>Microsoft Office PowerPoint</Application>
  <PresentationFormat>Widescreen</PresentationFormat>
  <Paragraphs>292</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Cambria Math</vt:lpstr>
      <vt:lpstr>Lato</vt:lpstr>
      <vt:lpstr>Times New Roman</vt:lpstr>
      <vt:lpstr>Wingdings</vt:lpstr>
      <vt:lpstr>Retrospect</vt:lpstr>
      <vt:lpstr>Decision Tree Classifier (Introduction, ID3 Algorithm)  </vt:lpstr>
      <vt:lpstr>Decision Tree Classifier - Introduction</vt:lpstr>
      <vt:lpstr>Decision Tree Classifier - Introduction</vt:lpstr>
      <vt:lpstr>Decision Tree Classifier - Introduction</vt:lpstr>
      <vt:lpstr>Variants of Decision Tree Classifier</vt:lpstr>
      <vt:lpstr>ID3 (Iterative Dichotomiser 3) Algorithm</vt:lpstr>
      <vt:lpstr>ID3 (Iterative Dichotomiser 3) Algorithm</vt:lpstr>
      <vt:lpstr>Entropy</vt:lpstr>
      <vt:lpstr>Entropy (Contd…..)</vt:lpstr>
      <vt:lpstr>Information Gain </vt:lpstr>
      <vt:lpstr>Information Gain (Contd…) </vt:lpstr>
      <vt:lpstr>ID3 Algorithm-Pseudocode</vt:lpstr>
      <vt:lpstr>Numerical Example 1</vt:lpstr>
      <vt:lpstr>Solution- Example 1</vt:lpstr>
      <vt:lpstr>Solution- Example 1 (Contd…)</vt:lpstr>
      <vt:lpstr>Solution- Example 1 (Contd…)</vt:lpstr>
      <vt:lpstr>Solution- Example 1 (Contd…)</vt:lpstr>
      <vt:lpstr>Solution- Example 1 (Contd…)</vt:lpstr>
      <vt:lpstr>Solution- Example 1 (Contd…)</vt:lpstr>
      <vt:lpstr>Solution- Example 1 (Contd…)</vt:lpstr>
      <vt:lpstr>Solution- Example 1 (Contd…)</vt:lpstr>
      <vt:lpstr>Solution- Example 1 (Contd…)</vt:lpstr>
      <vt:lpstr>Solution- Example 1 (Contd…)</vt:lpstr>
      <vt:lpstr>Solution- Example 1 (Contd…)</vt:lpstr>
      <vt:lpstr>Solution- Example 1 (Contd…)</vt:lpstr>
      <vt:lpstr>Solution- Example 1 (Contd…)</vt:lpstr>
      <vt:lpstr>Solution- Example 1 (Contd…)</vt:lpstr>
      <vt:lpstr>Solution- Example 1 (Contd…)</vt:lpstr>
      <vt:lpstr>Solution- Example 1 (Contd…)</vt:lpstr>
      <vt:lpstr>Solution- Example 1 (Contd…)</vt:lpstr>
      <vt:lpstr>Limitations of ID3 Algorithm</vt:lpstr>
      <vt:lpstr>Limitations of ID3 Algorithm (Contd….)</vt:lpstr>
      <vt:lpstr>Limitations of ID3 Algorithm (Contd….)</vt:lpstr>
      <vt:lpstr>Avoiding Overfitting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 Classifier</dc:title>
  <dc:creator>Jasmeet Singh</dc:creator>
  <cp:lastModifiedBy>Harpreet Singh</cp:lastModifiedBy>
  <cp:revision>50</cp:revision>
  <cp:lastPrinted>2021-05-06T05:57:38Z</cp:lastPrinted>
  <dcterms:created xsi:type="dcterms:W3CDTF">2021-05-02T14:52:35Z</dcterms:created>
  <dcterms:modified xsi:type="dcterms:W3CDTF">2023-09-18T08:05:12Z</dcterms:modified>
</cp:coreProperties>
</file>